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1"/>
  </p:sldMasterIdLst>
  <p:notesMasterIdLst>
    <p:notesMasterId r:id="rId13"/>
  </p:notesMasterIdLst>
  <p:sldIdLst>
    <p:sldId id="258" r:id="rId2"/>
    <p:sldId id="259" r:id="rId3"/>
    <p:sldId id="266" r:id="rId4"/>
    <p:sldId id="260" r:id="rId5"/>
    <p:sldId id="269" r:id="rId6"/>
    <p:sldId id="261" r:id="rId7"/>
    <p:sldId id="267" r:id="rId8"/>
    <p:sldId id="268" r:id="rId9"/>
    <p:sldId id="262"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79"/>
    <p:restoredTop sz="94802"/>
  </p:normalViewPr>
  <p:slideViewPr>
    <p:cSldViewPr snapToGrid="0">
      <p:cViewPr varScale="1">
        <p:scale>
          <a:sx n="147" d="100"/>
          <a:sy n="147" d="100"/>
        </p:scale>
        <p:origin x="11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497C3-FBA4-B645-8824-4125043B73F8}" type="datetimeFigureOut">
              <a:rPr lang="en-DE" smtClean="0"/>
              <a:t>19.10.24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F001E-0B36-7E4E-98E9-4F4D9BA5331D}" type="slidenum">
              <a:rPr lang="en-DE" smtClean="0"/>
              <a:t>‹#›</a:t>
            </a:fld>
            <a:endParaRPr lang="en-DE"/>
          </a:p>
        </p:txBody>
      </p:sp>
    </p:spTree>
    <p:extLst>
      <p:ext uri="{BB962C8B-B14F-4D97-AF65-F5344CB8AC3E}">
        <p14:creationId xmlns:p14="http://schemas.microsoft.com/office/powerpoint/2010/main" val="1572585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D2F001E-0B36-7E4E-98E9-4F4D9BA5331D}" type="slidenum">
              <a:rPr lang="en-DE" smtClean="0"/>
              <a:t>1</a:t>
            </a:fld>
            <a:endParaRPr lang="en-DE"/>
          </a:p>
        </p:txBody>
      </p:sp>
    </p:spTree>
    <p:extLst>
      <p:ext uri="{BB962C8B-B14F-4D97-AF65-F5344CB8AC3E}">
        <p14:creationId xmlns:p14="http://schemas.microsoft.com/office/powerpoint/2010/main" val="1502423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freight-text-pro"/>
              </a:rPr>
              <a:t>My study comes off researching conspiracy theories and disinformation on digital media -  and studies suggest that conspiracy theory discussions show traits of participatory culture - That means it shows intense collective sense-making and knowledge production </a:t>
            </a:r>
            <a:endParaRPr lang="en-DE" dirty="0"/>
          </a:p>
        </p:txBody>
      </p:sp>
      <p:sp>
        <p:nvSpPr>
          <p:cNvPr id="4" name="Slide Number Placeholder 3"/>
          <p:cNvSpPr>
            <a:spLocks noGrp="1"/>
          </p:cNvSpPr>
          <p:nvPr>
            <p:ph type="sldNum" sz="quarter" idx="5"/>
          </p:nvPr>
        </p:nvSpPr>
        <p:spPr/>
        <p:txBody>
          <a:bodyPr/>
          <a:lstStyle/>
          <a:p>
            <a:fld id="{2D2F001E-0B36-7E4E-98E9-4F4D9BA5331D}" type="slidenum">
              <a:rPr lang="en-DE" smtClean="0"/>
              <a:t>2</a:t>
            </a:fld>
            <a:endParaRPr lang="en-DE"/>
          </a:p>
        </p:txBody>
      </p:sp>
    </p:spTree>
    <p:extLst>
      <p:ext uri="{BB962C8B-B14F-4D97-AF65-F5344CB8AC3E}">
        <p14:creationId xmlns:p14="http://schemas.microsoft.com/office/powerpoint/2010/main" val="2467408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THis is a channel i chose based on his popularity - he has a unique way of storytelling - he usually checks the facticity and likes to burst the bubble. so at the end of the video you'll be disappointed that this very fascinating story is actually from some obscure book. but my idea was to just see what gets views and what catches people's interest. As you can see his video is also stacked under knowledge nad society - so that is interesting too.</a:t>
            </a:r>
          </a:p>
        </p:txBody>
      </p:sp>
      <p:sp>
        <p:nvSpPr>
          <p:cNvPr id="4" name="Slide Number Placeholder 3"/>
          <p:cNvSpPr>
            <a:spLocks noGrp="1"/>
          </p:cNvSpPr>
          <p:nvPr>
            <p:ph type="sldNum" sz="quarter" idx="5"/>
          </p:nvPr>
        </p:nvSpPr>
        <p:spPr/>
        <p:txBody>
          <a:bodyPr/>
          <a:lstStyle/>
          <a:p>
            <a:fld id="{2D2F001E-0B36-7E4E-98E9-4F4D9BA5331D}" type="slidenum">
              <a:rPr lang="en-DE" smtClean="0"/>
              <a:t>3</a:t>
            </a:fld>
            <a:endParaRPr lang="en-DE"/>
          </a:p>
        </p:txBody>
      </p:sp>
    </p:spTree>
    <p:extLst>
      <p:ext uri="{BB962C8B-B14F-4D97-AF65-F5344CB8AC3E}">
        <p14:creationId xmlns:p14="http://schemas.microsoft.com/office/powerpoint/2010/main" val="2286483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F</a:t>
            </a:r>
            <a:r>
              <a:rPr lang="en-DE" dirty="0"/>
              <a:t>or api-key had to wait a day and use different keys and then finally started saving data as csv and excel files – this caused a delay cuz the data disappeared</a:t>
            </a:r>
          </a:p>
          <a:p>
            <a:pPr marL="228600" indent="-228600">
              <a:buAutoNum type="arabicPeriod"/>
            </a:pPr>
            <a:r>
              <a:rPr lang="en-GB" dirty="0"/>
              <a:t>T</a:t>
            </a:r>
            <a:r>
              <a:rPr lang="en-DE" dirty="0"/>
              <a:t>ags handling required a lot of manual sifting of data and turning them into categories. This </a:t>
            </a:r>
            <a:r>
              <a:rPr lang="en-GB" dirty="0"/>
              <a:t>I</a:t>
            </a:r>
            <a:r>
              <a:rPr lang="en-DE" dirty="0"/>
              <a:t> had to do several times because it threw up problems from time to time. lFirst, 115 vieos had missing tags. Second some videos were assigned to multiple categories and this caused a problem when it came to visualising the data as per categories. </a:t>
            </a:r>
            <a:r>
              <a:rPr lang="en-GB" dirty="0"/>
              <a:t>S</a:t>
            </a:r>
            <a:r>
              <a:rPr lang="en-DE" dirty="0"/>
              <a:t>o </a:t>
            </a:r>
            <a:r>
              <a:rPr lang="en-GB" dirty="0"/>
              <a:t>I</a:t>
            </a:r>
            <a:r>
              <a:rPr lang="en-DE" dirty="0"/>
              <a:t> had to go back to make a primary category based on a priority list - </a:t>
            </a:r>
          </a:p>
          <a:p>
            <a:pPr marL="228600" indent="-228600">
              <a:buAutoNum type="arabicPeriod"/>
            </a:pPr>
            <a:endParaRPr lang="en-DE" dirty="0"/>
          </a:p>
          <a:p>
            <a:pPr marL="228600" indent="-228600">
              <a:buAutoNum type="arabicPeriod"/>
            </a:pPr>
            <a:endParaRPr lang="en-DE" dirty="0"/>
          </a:p>
          <a:p>
            <a:pPr marL="228600" indent="-228600">
              <a:buAutoNum type="arabicPeriod"/>
            </a:pPr>
            <a:endParaRPr lang="en-DE" dirty="0"/>
          </a:p>
        </p:txBody>
      </p:sp>
      <p:sp>
        <p:nvSpPr>
          <p:cNvPr id="4" name="Slide Number Placeholder 3"/>
          <p:cNvSpPr>
            <a:spLocks noGrp="1"/>
          </p:cNvSpPr>
          <p:nvPr>
            <p:ph type="sldNum" sz="quarter" idx="5"/>
          </p:nvPr>
        </p:nvSpPr>
        <p:spPr/>
        <p:txBody>
          <a:bodyPr/>
          <a:lstStyle/>
          <a:p>
            <a:fld id="{2D2F001E-0B36-7E4E-98E9-4F4D9BA5331D}" type="slidenum">
              <a:rPr lang="en-DE" smtClean="0"/>
              <a:t>4</a:t>
            </a:fld>
            <a:endParaRPr lang="en-DE"/>
          </a:p>
        </p:txBody>
      </p:sp>
    </p:spTree>
    <p:extLst>
      <p:ext uri="{BB962C8B-B14F-4D97-AF65-F5344CB8AC3E}">
        <p14:creationId xmlns:p14="http://schemas.microsoft.com/office/powerpoint/2010/main" val="2665324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DE" dirty="0"/>
              <a:t>o here you can see the categories – </a:t>
            </a:r>
            <a:r>
              <a:rPr lang="en-GB" dirty="0"/>
              <a:t>I</a:t>
            </a:r>
            <a:r>
              <a:rPr lang="en-DE" dirty="0"/>
              <a:t> could make this an appendix as well - butif </a:t>
            </a:r>
            <a:r>
              <a:rPr lang="en-GB" dirty="0"/>
              <a:t>I</a:t>
            </a:r>
            <a:r>
              <a:rPr lang="en-DE" dirty="0"/>
              <a:t> could </a:t>
            </a:r>
            <a:r>
              <a:rPr lang="en-GB" dirty="0"/>
              <a:t>I</a:t>
            </a:r>
            <a:r>
              <a:rPr lang="en-DE" dirty="0"/>
              <a:t> would have made subcategories but </a:t>
            </a:r>
            <a:r>
              <a:rPr lang="en-GB" dirty="0"/>
              <a:t>I</a:t>
            </a:r>
            <a:r>
              <a:rPr lang="en-DE" dirty="0"/>
              <a:t> think this was enough. </a:t>
            </a:r>
            <a:r>
              <a:rPr lang="en-GB" dirty="0"/>
              <a:t>H</a:t>
            </a:r>
            <a:r>
              <a:rPr lang="en-DE" dirty="0"/>
              <a:t>owever, there were issues. </a:t>
            </a:r>
            <a:r>
              <a:rPr lang="en-GB" dirty="0"/>
              <a:t>O</a:t>
            </a:r>
            <a:r>
              <a:rPr lang="en-DE" dirty="0"/>
              <a:t>ne of the issue was videos were getting assigned to multiple categories</a:t>
            </a:r>
          </a:p>
        </p:txBody>
      </p:sp>
      <p:sp>
        <p:nvSpPr>
          <p:cNvPr id="4" name="Slide Number Placeholder 3"/>
          <p:cNvSpPr>
            <a:spLocks noGrp="1"/>
          </p:cNvSpPr>
          <p:nvPr>
            <p:ph type="sldNum" sz="quarter" idx="5"/>
          </p:nvPr>
        </p:nvSpPr>
        <p:spPr/>
        <p:txBody>
          <a:bodyPr/>
          <a:lstStyle/>
          <a:p>
            <a:fld id="{2D2F001E-0B36-7E4E-98E9-4F4D9BA5331D}" type="slidenum">
              <a:rPr lang="en-DE" smtClean="0"/>
              <a:t>5</a:t>
            </a:fld>
            <a:endParaRPr lang="en-DE"/>
          </a:p>
        </p:txBody>
      </p:sp>
    </p:spTree>
    <p:extLst>
      <p:ext uri="{BB962C8B-B14F-4D97-AF65-F5344CB8AC3E}">
        <p14:creationId xmlns:p14="http://schemas.microsoft.com/office/powerpoint/2010/main" val="1059793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done a very simple visualisation here – nothing fancy – that is outside my skillset – of the three engagement metrics – and all three have aliens, political conspiracies, and mystery in them. mysteries are basically urban legends, unresolved phenomena, time travel, folk myths, ancient myths - So people are more interested in urban legends and all </a:t>
            </a:r>
            <a:endParaRPr lang="en-DE" dirty="0"/>
          </a:p>
        </p:txBody>
      </p:sp>
      <p:sp>
        <p:nvSpPr>
          <p:cNvPr id="4" name="Slide Number Placeholder 3"/>
          <p:cNvSpPr>
            <a:spLocks noGrp="1"/>
          </p:cNvSpPr>
          <p:nvPr>
            <p:ph type="sldNum" sz="quarter" idx="5"/>
          </p:nvPr>
        </p:nvSpPr>
        <p:spPr/>
        <p:txBody>
          <a:bodyPr/>
          <a:lstStyle/>
          <a:p>
            <a:fld id="{2D2F001E-0B36-7E4E-98E9-4F4D9BA5331D}" type="slidenum">
              <a:rPr lang="en-DE" smtClean="0"/>
              <a:t>6</a:t>
            </a:fld>
            <a:endParaRPr lang="en-DE"/>
          </a:p>
        </p:txBody>
      </p:sp>
    </p:spTree>
    <p:extLst>
      <p:ext uri="{BB962C8B-B14F-4D97-AF65-F5344CB8AC3E}">
        <p14:creationId xmlns:p14="http://schemas.microsoft.com/office/powerpoint/2010/main" val="2910820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COMMENT  and LIKES– greater engagement here in terms of comments and likes  with alien/ufo conspiracies but it is also higher for political conspiracies </a:t>
            </a:r>
          </a:p>
        </p:txBody>
      </p:sp>
      <p:sp>
        <p:nvSpPr>
          <p:cNvPr id="4" name="Slide Number Placeholder 3"/>
          <p:cNvSpPr>
            <a:spLocks noGrp="1"/>
          </p:cNvSpPr>
          <p:nvPr>
            <p:ph type="sldNum" sz="quarter" idx="5"/>
          </p:nvPr>
        </p:nvSpPr>
        <p:spPr/>
        <p:txBody>
          <a:bodyPr/>
          <a:lstStyle/>
          <a:p>
            <a:fld id="{2D2F001E-0B36-7E4E-98E9-4F4D9BA5331D}" type="slidenum">
              <a:rPr lang="en-DE" smtClean="0"/>
              <a:t>7</a:t>
            </a:fld>
            <a:endParaRPr lang="en-DE"/>
          </a:p>
        </p:txBody>
      </p:sp>
    </p:spTree>
    <p:extLst>
      <p:ext uri="{BB962C8B-B14F-4D97-AF65-F5344CB8AC3E}">
        <p14:creationId xmlns:p14="http://schemas.microsoft.com/office/powerpoint/2010/main" val="1582094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D2F001E-0B36-7E4E-98E9-4F4D9BA5331D}" type="slidenum">
              <a:rPr lang="en-DE" smtClean="0"/>
              <a:t>9</a:t>
            </a:fld>
            <a:endParaRPr lang="en-DE"/>
          </a:p>
        </p:txBody>
      </p:sp>
    </p:spTree>
    <p:extLst>
      <p:ext uri="{BB962C8B-B14F-4D97-AF65-F5344CB8AC3E}">
        <p14:creationId xmlns:p14="http://schemas.microsoft.com/office/powerpoint/2010/main" val="1575778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DE" sz="1200" dirty="0"/>
              <a:t>Alien and U</a:t>
            </a:r>
            <a:r>
              <a:rPr lang="en-GB" sz="1200" dirty="0"/>
              <a:t>f</a:t>
            </a:r>
            <a:r>
              <a:rPr lang="en-DE" sz="1200" dirty="0"/>
              <a:t>o conspiracies are not most popular category</a:t>
            </a:r>
            <a:r>
              <a:rPr lang="en-DE" dirty="0"/>
              <a:t> </a:t>
            </a:r>
            <a:r>
              <a:rPr lang="en-DE" sz="1200" dirty="0"/>
              <a:t>may be peaking when it is in the news but </a:t>
            </a:r>
            <a:r>
              <a:rPr lang="en-GB" sz="1200" dirty="0"/>
              <a:t>clearly not consistently over time.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dirty="0"/>
              <a:t>He also asks viewers to submit ideas – so it’s not sure how the videos are generated in the first place</a:t>
            </a:r>
            <a:endParaRPr lang="en-DE" dirty="0"/>
          </a:p>
        </p:txBody>
      </p:sp>
      <p:sp>
        <p:nvSpPr>
          <p:cNvPr id="4" name="Slide Number Placeholder 3"/>
          <p:cNvSpPr>
            <a:spLocks noGrp="1"/>
          </p:cNvSpPr>
          <p:nvPr>
            <p:ph type="sldNum" sz="quarter" idx="5"/>
          </p:nvPr>
        </p:nvSpPr>
        <p:spPr/>
        <p:txBody>
          <a:bodyPr/>
          <a:lstStyle/>
          <a:p>
            <a:fld id="{2D2F001E-0B36-7E4E-98E9-4F4D9BA5331D}" type="slidenum">
              <a:rPr lang="en-DE" smtClean="0"/>
              <a:t>10</a:t>
            </a:fld>
            <a:endParaRPr lang="en-DE"/>
          </a:p>
        </p:txBody>
      </p:sp>
    </p:spTree>
    <p:extLst>
      <p:ext uri="{BB962C8B-B14F-4D97-AF65-F5344CB8AC3E}">
        <p14:creationId xmlns:p14="http://schemas.microsoft.com/office/powerpoint/2010/main" val="2994244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271590A-C596-C74F-A606-B2AAC29668BA}" type="datetimeFigureOut">
              <a:rPr lang="en-DE" smtClean="0"/>
              <a:t>19.10.24</a:t>
            </a:fld>
            <a:endParaRPr lang="en-DE"/>
          </a:p>
        </p:txBody>
      </p:sp>
      <p:sp>
        <p:nvSpPr>
          <p:cNvPr id="5" name="Footer Placeholder 4"/>
          <p:cNvSpPr>
            <a:spLocks noGrp="1"/>
          </p:cNvSpPr>
          <p:nvPr>
            <p:ph type="ftr" sz="quarter" idx="11"/>
          </p:nvPr>
        </p:nvSpPr>
        <p:spPr>
          <a:xfrm>
            <a:off x="1371600" y="4323845"/>
            <a:ext cx="6400800" cy="365125"/>
          </a:xfrm>
        </p:spPr>
        <p:txBody>
          <a:bodyPr/>
          <a:lstStyle/>
          <a:p>
            <a:endParaRPr lang="en-DE"/>
          </a:p>
        </p:txBody>
      </p:sp>
      <p:sp>
        <p:nvSpPr>
          <p:cNvPr id="6" name="Slide Number Placeholder 5"/>
          <p:cNvSpPr>
            <a:spLocks noGrp="1"/>
          </p:cNvSpPr>
          <p:nvPr>
            <p:ph type="sldNum" sz="quarter" idx="12"/>
          </p:nvPr>
        </p:nvSpPr>
        <p:spPr>
          <a:xfrm>
            <a:off x="8077200" y="1430866"/>
            <a:ext cx="2743200" cy="365125"/>
          </a:xfrm>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1130245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271590A-C596-C74F-A606-B2AAC29668BA}" type="datetimeFigureOut">
              <a:rPr lang="en-DE" smtClean="0"/>
              <a:t>19.10.24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395711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271590A-C596-C74F-A606-B2AAC29668BA}" type="datetimeFigureOut">
              <a:rPr lang="en-DE" smtClean="0"/>
              <a:t>19.10.24</a:t>
            </a:fld>
            <a:endParaRPr lang="en-DE"/>
          </a:p>
        </p:txBody>
      </p:sp>
      <p:sp>
        <p:nvSpPr>
          <p:cNvPr id="6" name="Footer Placeholder 5"/>
          <p:cNvSpPr>
            <a:spLocks noGrp="1"/>
          </p:cNvSpPr>
          <p:nvPr>
            <p:ph type="ftr" sz="quarter" idx="11"/>
          </p:nvPr>
        </p:nvSpPr>
        <p:spPr>
          <a:xfrm>
            <a:off x="685800" y="379941"/>
            <a:ext cx="6991492" cy="365125"/>
          </a:xfrm>
        </p:spPr>
        <p:txBody>
          <a:bodyPr/>
          <a:lstStyle/>
          <a:p>
            <a:endParaRPr lang="en-DE"/>
          </a:p>
        </p:txBody>
      </p:sp>
      <p:sp>
        <p:nvSpPr>
          <p:cNvPr id="7" name="Slide Number Placeholder 6"/>
          <p:cNvSpPr>
            <a:spLocks noGrp="1"/>
          </p:cNvSpPr>
          <p:nvPr>
            <p:ph type="sldNum" sz="quarter" idx="12"/>
          </p:nvPr>
        </p:nvSpPr>
        <p:spPr>
          <a:xfrm>
            <a:off x="10862452" y="381000"/>
            <a:ext cx="643748" cy="365125"/>
          </a:xfrm>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3077878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271590A-C596-C74F-A606-B2AAC29668BA}" type="datetimeFigureOut">
              <a:rPr lang="en-DE" smtClean="0"/>
              <a:t>19.10.24</a:t>
            </a:fld>
            <a:endParaRPr lang="en-DE"/>
          </a:p>
        </p:txBody>
      </p:sp>
      <p:sp>
        <p:nvSpPr>
          <p:cNvPr id="6" name="Footer Placeholder 5"/>
          <p:cNvSpPr>
            <a:spLocks noGrp="1"/>
          </p:cNvSpPr>
          <p:nvPr>
            <p:ph type="ftr" sz="quarter" idx="11"/>
          </p:nvPr>
        </p:nvSpPr>
        <p:spPr>
          <a:xfrm>
            <a:off x="685800" y="379941"/>
            <a:ext cx="6991492" cy="365125"/>
          </a:xfrm>
        </p:spPr>
        <p:txBody>
          <a:bodyPr/>
          <a:lstStyle/>
          <a:p>
            <a:endParaRPr lang="en-DE"/>
          </a:p>
        </p:txBody>
      </p:sp>
      <p:sp>
        <p:nvSpPr>
          <p:cNvPr id="7" name="Slide Number Placeholder 6"/>
          <p:cNvSpPr>
            <a:spLocks noGrp="1"/>
          </p:cNvSpPr>
          <p:nvPr>
            <p:ph type="sldNum" sz="quarter" idx="12"/>
          </p:nvPr>
        </p:nvSpPr>
        <p:spPr>
          <a:xfrm>
            <a:off x="10862452" y="381000"/>
            <a:ext cx="643748" cy="365125"/>
          </a:xfrm>
        </p:spPr>
        <p:txBody>
          <a:bodyPr/>
          <a:lstStyle/>
          <a:p>
            <a:fld id="{225681F5-E8A2-9E43-88D5-118A9ED677BD}" type="slidenum">
              <a:rPr lang="en-DE" smtClean="0"/>
              <a:t>‹#›</a:t>
            </a:fld>
            <a:endParaRPr lang="en-DE"/>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1530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271590A-C596-C74F-A606-B2AAC29668BA}" type="datetimeFigureOut">
              <a:rPr lang="en-DE" smtClean="0"/>
              <a:t>19.10.24</a:t>
            </a:fld>
            <a:endParaRPr lang="en-DE"/>
          </a:p>
        </p:txBody>
      </p:sp>
      <p:sp>
        <p:nvSpPr>
          <p:cNvPr id="6" name="Footer Placeholder 5"/>
          <p:cNvSpPr>
            <a:spLocks noGrp="1"/>
          </p:cNvSpPr>
          <p:nvPr>
            <p:ph type="ftr" sz="quarter" idx="11"/>
          </p:nvPr>
        </p:nvSpPr>
        <p:spPr>
          <a:xfrm>
            <a:off x="685800" y="378883"/>
            <a:ext cx="6991492" cy="365125"/>
          </a:xfrm>
        </p:spPr>
        <p:txBody>
          <a:bodyPr/>
          <a:lstStyle/>
          <a:p>
            <a:endParaRPr lang="en-DE"/>
          </a:p>
        </p:txBody>
      </p:sp>
      <p:sp>
        <p:nvSpPr>
          <p:cNvPr id="7" name="Slide Number Placeholder 6"/>
          <p:cNvSpPr>
            <a:spLocks noGrp="1"/>
          </p:cNvSpPr>
          <p:nvPr>
            <p:ph type="sldNum" sz="quarter" idx="12"/>
          </p:nvPr>
        </p:nvSpPr>
        <p:spPr>
          <a:xfrm>
            <a:off x="10862452" y="381000"/>
            <a:ext cx="643748" cy="365125"/>
          </a:xfrm>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2762672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271590A-C596-C74F-A606-B2AAC29668BA}" type="datetimeFigureOut">
              <a:rPr lang="en-DE" smtClean="0"/>
              <a:t>19.10.24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772554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271590A-C596-C74F-A606-B2AAC29668BA}" type="datetimeFigureOut">
              <a:rPr lang="en-DE" smtClean="0"/>
              <a:t>19.10.24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1711248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71590A-C596-C74F-A606-B2AAC29668BA}" type="datetimeFigureOut">
              <a:rPr lang="en-DE" smtClean="0"/>
              <a:t>19.10.24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1952845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271590A-C596-C74F-A606-B2AAC29668BA}" type="datetimeFigureOut">
              <a:rPr lang="en-DE" smtClean="0"/>
              <a:t>19.10.24</a:t>
            </a:fld>
            <a:endParaRPr lang="en-DE"/>
          </a:p>
        </p:txBody>
      </p:sp>
      <p:sp>
        <p:nvSpPr>
          <p:cNvPr id="5" name="Footer Placeholder 4"/>
          <p:cNvSpPr>
            <a:spLocks noGrp="1"/>
          </p:cNvSpPr>
          <p:nvPr>
            <p:ph type="ftr" sz="quarter" idx="11"/>
          </p:nvPr>
        </p:nvSpPr>
        <p:spPr>
          <a:xfrm>
            <a:off x="685800" y="381000"/>
            <a:ext cx="6991492" cy="365125"/>
          </a:xfrm>
        </p:spPr>
        <p:txBody>
          <a:bodyPr/>
          <a:lstStyle/>
          <a:p>
            <a:endParaRPr lang="en-DE"/>
          </a:p>
        </p:txBody>
      </p:sp>
      <p:sp>
        <p:nvSpPr>
          <p:cNvPr id="6" name="Slide Number Placeholder 5"/>
          <p:cNvSpPr>
            <a:spLocks noGrp="1"/>
          </p:cNvSpPr>
          <p:nvPr>
            <p:ph type="sldNum" sz="quarter" idx="12"/>
          </p:nvPr>
        </p:nvSpPr>
        <p:spPr>
          <a:xfrm>
            <a:off x="10862452" y="381000"/>
            <a:ext cx="643748" cy="365125"/>
          </a:xfrm>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43949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71590A-C596-C74F-A606-B2AAC29668BA}" type="datetimeFigureOut">
              <a:rPr lang="en-DE" smtClean="0"/>
              <a:t>19.10.24</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178206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271590A-C596-C74F-A606-B2AAC29668BA}" type="datetimeFigureOut">
              <a:rPr lang="en-DE" smtClean="0"/>
              <a:t>19.10.24</a:t>
            </a:fld>
            <a:endParaRPr lang="en-DE"/>
          </a:p>
        </p:txBody>
      </p:sp>
      <p:sp>
        <p:nvSpPr>
          <p:cNvPr id="5" name="Footer Placeholder 4"/>
          <p:cNvSpPr>
            <a:spLocks noGrp="1"/>
          </p:cNvSpPr>
          <p:nvPr>
            <p:ph type="ftr" sz="quarter" idx="11"/>
          </p:nvPr>
        </p:nvSpPr>
        <p:spPr>
          <a:xfrm>
            <a:off x="685800" y="381001"/>
            <a:ext cx="6991492" cy="364065"/>
          </a:xfrm>
        </p:spPr>
        <p:txBody>
          <a:bodyPr/>
          <a:lstStyle/>
          <a:p>
            <a:endParaRPr lang="en-DE"/>
          </a:p>
        </p:txBody>
      </p:sp>
      <p:sp>
        <p:nvSpPr>
          <p:cNvPr id="6" name="Slide Number Placeholder 5"/>
          <p:cNvSpPr>
            <a:spLocks noGrp="1"/>
          </p:cNvSpPr>
          <p:nvPr>
            <p:ph type="sldNum" sz="quarter" idx="12"/>
          </p:nvPr>
        </p:nvSpPr>
        <p:spPr>
          <a:xfrm>
            <a:off x="10862452" y="381000"/>
            <a:ext cx="643748" cy="365125"/>
          </a:xfrm>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4290603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271590A-C596-C74F-A606-B2AAC29668BA}" type="datetimeFigureOut">
              <a:rPr lang="en-DE" smtClean="0"/>
              <a:t>19.10.24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582763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271590A-C596-C74F-A606-B2AAC29668BA}" type="datetimeFigureOut">
              <a:rPr lang="en-DE" smtClean="0"/>
              <a:t>19.10.24</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2999566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271590A-C596-C74F-A606-B2AAC29668BA}" type="datetimeFigureOut">
              <a:rPr lang="en-DE" smtClean="0"/>
              <a:t>19.10.24</a:t>
            </a:fld>
            <a:endParaRPr lang="en-DE"/>
          </a:p>
        </p:txBody>
      </p:sp>
      <p:sp>
        <p:nvSpPr>
          <p:cNvPr id="4" name="Footer Placeholder 3"/>
          <p:cNvSpPr>
            <a:spLocks noGrp="1"/>
          </p:cNvSpPr>
          <p:nvPr>
            <p:ph type="ftr" sz="quarter" idx="11"/>
          </p:nvPr>
        </p:nvSpPr>
        <p:spPr/>
        <p:txBody>
          <a:bodyPr/>
          <a:lstStyle/>
          <a:p>
            <a:endParaRPr lang="en-DE"/>
          </a:p>
        </p:txBody>
      </p:sp>
      <p:sp>
        <p:nvSpPr>
          <p:cNvPr id="5" name="Slide Number Placeholder 4"/>
          <p:cNvSpPr>
            <a:spLocks noGrp="1"/>
          </p:cNvSpPr>
          <p:nvPr>
            <p:ph type="sldNum" sz="quarter" idx="12"/>
          </p:nvPr>
        </p:nvSpPr>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2676913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71590A-C596-C74F-A606-B2AAC29668BA}" type="datetimeFigureOut">
              <a:rPr lang="en-DE" smtClean="0"/>
              <a:t>19.10.24</a:t>
            </a:fld>
            <a:endParaRPr lang="en-DE"/>
          </a:p>
        </p:txBody>
      </p:sp>
      <p:sp>
        <p:nvSpPr>
          <p:cNvPr id="3" name="Footer Placeholder 2"/>
          <p:cNvSpPr>
            <a:spLocks noGrp="1"/>
          </p:cNvSpPr>
          <p:nvPr>
            <p:ph type="ftr" sz="quarter" idx="11"/>
          </p:nvPr>
        </p:nvSpPr>
        <p:spPr/>
        <p:txBody>
          <a:bodyPr/>
          <a:lstStyle/>
          <a:p>
            <a:endParaRPr lang="en-DE"/>
          </a:p>
        </p:txBody>
      </p:sp>
      <p:sp>
        <p:nvSpPr>
          <p:cNvPr id="4" name="Slide Number Placeholder 3"/>
          <p:cNvSpPr>
            <a:spLocks noGrp="1"/>
          </p:cNvSpPr>
          <p:nvPr>
            <p:ph type="sldNum" sz="quarter" idx="12"/>
          </p:nvPr>
        </p:nvSpPr>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263939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271590A-C596-C74F-A606-B2AAC29668BA}" type="datetimeFigureOut">
              <a:rPr lang="en-DE" smtClean="0"/>
              <a:t>19.10.24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37395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271590A-C596-C74F-A606-B2AAC29668BA}" type="datetimeFigureOut">
              <a:rPr lang="en-DE" smtClean="0"/>
              <a:t>19.10.24</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225681F5-E8A2-9E43-88D5-118A9ED677BD}" type="slidenum">
              <a:rPr lang="en-DE" smtClean="0"/>
              <a:t>‹#›</a:t>
            </a:fld>
            <a:endParaRPr lang="en-DE"/>
          </a:p>
        </p:txBody>
      </p:sp>
    </p:spTree>
    <p:extLst>
      <p:ext uri="{BB962C8B-B14F-4D97-AF65-F5344CB8AC3E}">
        <p14:creationId xmlns:p14="http://schemas.microsoft.com/office/powerpoint/2010/main" val="3703211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271590A-C596-C74F-A606-B2AAC29668BA}" type="datetimeFigureOut">
              <a:rPr lang="en-DE" smtClean="0"/>
              <a:t>19.10.24</a:t>
            </a:fld>
            <a:endParaRPr lang="en-DE"/>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DE"/>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25681F5-E8A2-9E43-88D5-118A9ED677BD}" type="slidenum">
              <a:rPr lang="en-DE" smtClean="0"/>
              <a:t>‹#›</a:t>
            </a:fld>
            <a:endParaRPr lang="en-DE"/>
          </a:p>
        </p:txBody>
      </p:sp>
    </p:spTree>
    <p:extLst>
      <p:ext uri="{BB962C8B-B14F-4D97-AF65-F5344CB8AC3E}">
        <p14:creationId xmlns:p14="http://schemas.microsoft.com/office/powerpoint/2010/main" val="2249839370"/>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fr.m.wikipedia.org/wiki/Fichier:YouTube_full-color_icon_(2017).svg"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en/thank-you-letters-2204270/"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hyperlink" Target="http://phoenixajournal.wordpress.com/2012/02/23/thank-you/" TargetMode="Externa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4.jpg"/><Relationship Id="rId7" Type="http://schemas.openxmlformats.org/officeDocument/2006/relationships/hyperlink" Target="https://creativecommons.org/licenses/by-nc-sa/3.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fabiusmaximus.com/2016/10/18/americans-reveal-their-fears/fear-survey-2016_page_3-768x593/" TargetMode="External"/><Relationship Id="rId5" Type="http://schemas.openxmlformats.org/officeDocument/2006/relationships/image" Target="../media/image5.jpg"/><Relationship Id="rId4" Type="http://schemas.openxmlformats.org/officeDocument/2006/relationships/hyperlink" Target="https://brewminate.com/conspiracy-theories-the-psychology-of-maladaptive-cop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en.wikipedia.org/wiki/Society" TargetMode="External"/><Relationship Id="rId4" Type="http://schemas.openxmlformats.org/officeDocument/2006/relationships/hyperlink" Target="https://en.wikipedia.org/wiki/Knowledg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hade val="98000"/>
                <a:satMod val="150000"/>
                <a:lumMod val="102000"/>
              </a:schemeClr>
            </a:gs>
            <a:gs pos="50000">
              <a:schemeClr val="bg2">
                <a:tint val="98000"/>
                <a:shade val="90000"/>
                <a:satMod val="13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2" name="Picture 41">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44" name="Rectangle 43">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CCF61A-1B44-D294-47D5-BA8CDD68E168}"/>
              </a:ext>
            </a:extLst>
          </p:cNvPr>
          <p:cNvSpPr>
            <a:spLocks noGrp="1"/>
          </p:cNvSpPr>
          <p:nvPr>
            <p:ph type="title"/>
          </p:nvPr>
        </p:nvSpPr>
        <p:spPr>
          <a:xfrm>
            <a:off x="792483" y="821265"/>
            <a:ext cx="6098705" cy="5222117"/>
          </a:xfrm>
        </p:spPr>
        <p:txBody>
          <a:bodyPr vert="horz" lIns="91440" tIns="45720" rIns="91440" bIns="45720" rtlCol="0" anchor="ctr">
            <a:normAutofit/>
          </a:bodyPr>
          <a:lstStyle/>
          <a:p>
            <a:r>
              <a:rPr lang="en-US" sz="5400" dirty="0"/>
              <a:t>WHICH FILES OF </a:t>
            </a:r>
            <a:r>
              <a:rPr lang="en-US" sz="5400" i="1" dirty="0"/>
              <a:t>THE WHY FILES?</a:t>
            </a:r>
            <a:endParaRPr lang="en-US" sz="5400" dirty="0"/>
          </a:p>
        </p:txBody>
      </p:sp>
      <p:cxnSp>
        <p:nvCxnSpPr>
          <p:cNvPr id="46" name="Straight Connector 45">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531" r="43746" b="531"/>
          <a:stretch/>
        </p:blipFill>
        <p:spPr>
          <a:xfrm rot="5400000" flipH="1" flipV="1">
            <a:off x="7545075" y="2187578"/>
            <a:ext cx="6857999" cy="2482850"/>
          </a:xfrm>
          <a:prstGeom prst="rect">
            <a:avLst/>
          </a:prstGeom>
        </p:spPr>
      </p:pic>
      <p:sp>
        <p:nvSpPr>
          <p:cNvPr id="3" name="Content Placeholder 2">
            <a:extLst>
              <a:ext uri="{FF2B5EF4-FFF2-40B4-BE49-F238E27FC236}">
                <a16:creationId xmlns:a16="http://schemas.microsoft.com/office/drawing/2014/main" id="{BE7648E6-59EC-2D35-9F47-55138B0F3649}"/>
              </a:ext>
            </a:extLst>
          </p:cNvPr>
          <p:cNvSpPr>
            <a:spLocks noGrp="1"/>
          </p:cNvSpPr>
          <p:nvPr>
            <p:ph idx="1"/>
          </p:nvPr>
        </p:nvSpPr>
        <p:spPr>
          <a:xfrm>
            <a:off x="7903028" y="821265"/>
            <a:ext cx="3265713" cy="5222117"/>
          </a:xfrm>
        </p:spPr>
        <p:txBody>
          <a:bodyPr vert="horz" lIns="91440" tIns="45720" rIns="91440" bIns="45720" rtlCol="0" anchor="ctr">
            <a:normAutofit/>
          </a:bodyPr>
          <a:lstStyle/>
          <a:p>
            <a:pPr marL="0" indent="0">
              <a:buNone/>
            </a:pPr>
            <a:r>
              <a:rPr lang="en-US" sz="2000"/>
              <a:t>OEENDRILA L.GEROLD</a:t>
            </a:r>
            <a:endParaRPr lang="en-US" sz="2000" dirty="0"/>
          </a:p>
        </p:txBody>
      </p:sp>
      <p:pic>
        <p:nvPicPr>
          <p:cNvPr id="5" name="Picture 4" descr="A red and white flag with a white triangle&#10;&#10;Description automatically generated">
            <a:extLst>
              <a:ext uri="{FF2B5EF4-FFF2-40B4-BE49-F238E27FC236}">
                <a16:creationId xmlns:a16="http://schemas.microsoft.com/office/drawing/2014/main" id="{B0F3DA84-D8BF-3B8B-E20B-32F82B40306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324066" y="4220737"/>
            <a:ext cx="2211194" cy="1548699"/>
          </a:xfrm>
          <a:prstGeom prst="rect">
            <a:avLst/>
          </a:prstGeom>
        </p:spPr>
      </p:pic>
    </p:spTree>
    <p:extLst>
      <p:ext uri="{BB962C8B-B14F-4D97-AF65-F5344CB8AC3E}">
        <p14:creationId xmlns:p14="http://schemas.microsoft.com/office/powerpoint/2010/main" val="28755004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07073-66E5-BAA1-75C2-4876BFADEF79}"/>
              </a:ext>
            </a:extLst>
          </p:cNvPr>
          <p:cNvSpPr>
            <a:spLocks noGrp="1"/>
          </p:cNvSpPr>
          <p:nvPr>
            <p:ph type="title"/>
          </p:nvPr>
        </p:nvSpPr>
        <p:spPr>
          <a:xfrm>
            <a:off x="2895600" y="764373"/>
            <a:ext cx="8610600" cy="1293028"/>
          </a:xfrm>
        </p:spPr>
        <p:txBody>
          <a:bodyPr>
            <a:normAutofit/>
          </a:bodyPr>
          <a:lstStyle/>
          <a:p>
            <a:r>
              <a:rPr lang="en-GB" b="1" i="0">
                <a:effectLst/>
                <a:latin typeface="Inter"/>
              </a:rPr>
              <a:t>Conclusion &amp; Insights</a:t>
            </a:r>
            <a:br>
              <a:rPr lang="en-GB" b="0" i="0">
                <a:effectLst/>
                <a:latin typeface="Inter"/>
              </a:rPr>
            </a:br>
            <a:endParaRPr lang="en-DE"/>
          </a:p>
        </p:txBody>
      </p:sp>
      <p:sp>
        <p:nvSpPr>
          <p:cNvPr id="3" name="Content Placeholder 2">
            <a:extLst>
              <a:ext uri="{FF2B5EF4-FFF2-40B4-BE49-F238E27FC236}">
                <a16:creationId xmlns:a16="http://schemas.microsoft.com/office/drawing/2014/main" id="{10EE3F4A-12EC-3F12-7676-53BA14D45E9E}"/>
              </a:ext>
            </a:extLst>
          </p:cNvPr>
          <p:cNvSpPr>
            <a:spLocks noGrp="1"/>
          </p:cNvSpPr>
          <p:nvPr>
            <p:ph idx="1"/>
          </p:nvPr>
        </p:nvSpPr>
        <p:spPr>
          <a:xfrm>
            <a:off x="677333" y="2194560"/>
            <a:ext cx="5816600" cy="4024125"/>
          </a:xfrm>
        </p:spPr>
        <p:txBody>
          <a:bodyPr>
            <a:normAutofit/>
          </a:bodyPr>
          <a:lstStyle/>
          <a:p>
            <a:r>
              <a:rPr lang="en-DE" sz="1700" dirty="0"/>
              <a:t>Alien and U</a:t>
            </a:r>
            <a:r>
              <a:rPr lang="en-GB" sz="1700" dirty="0"/>
              <a:t>f</a:t>
            </a:r>
            <a:r>
              <a:rPr lang="en-DE" sz="1700" dirty="0"/>
              <a:t>o conspiracies </a:t>
            </a:r>
            <a:r>
              <a:rPr lang="en-DE" sz="1700" u="sng" dirty="0"/>
              <a:t>not </a:t>
            </a:r>
            <a:r>
              <a:rPr lang="en-DE" sz="1700" dirty="0"/>
              <a:t>the most popular category</a:t>
            </a:r>
          </a:p>
          <a:p>
            <a:r>
              <a:rPr lang="en-GB" sz="1700" dirty="0"/>
              <a:t>Also do views drive type of content or the other way around? Other variables exist</a:t>
            </a:r>
          </a:p>
          <a:p>
            <a:r>
              <a:rPr lang="en-GB" sz="1700" dirty="0"/>
              <a:t>Maybe requires qualitative comment analysis or data analysis tools to understand the interest and higher comment section engagement </a:t>
            </a:r>
          </a:p>
          <a:p>
            <a:r>
              <a:rPr lang="en-GB" sz="1700" dirty="0"/>
              <a:t>People are deeply interested in urban legends (mystery category)</a:t>
            </a:r>
          </a:p>
          <a:p>
            <a:r>
              <a:rPr lang="en-GB" sz="1700" dirty="0"/>
              <a:t>Government scepticism runs through all categories  and I need further education to analyse the deeper connections and meaning!</a:t>
            </a:r>
            <a:endParaRPr lang="en-DE" sz="1700" dirty="0"/>
          </a:p>
        </p:txBody>
      </p:sp>
      <p:pic>
        <p:nvPicPr>
          <p:cNvPr id="5" name="Picture 4" descr="Two vintage UFOs throwing beam of light">
            <a:extLst>
              <a:ext uri="{FF2B5EF4-FFF2-40B4-BE49-F238E27FC236}">
                <a16:creationId xmlns:a16="http://schemas.microsoft.com/office/drawing/2014/main" id="{BE7153CE-2D16-457F-D79B-364A49812C7A}"/>
              </a:ext>
            </a:extLst>
          </p:cNvPr>
          <p:cNvPicPr>
            <a:picLocks noChangeAspect="1"/>
          </p:cNvPicPr>
          <p:nvPr/>
        </p:nvPicPr>
        <p:blipFill>
          <a:blip r:embed="rId3"/>
          <a:srcRect r="589" b="2"/>
          <a:stretch/>
        </p:blipFill>
        <p:spPr>
          <a:xfrm>
            <a:off x="6985000" y="2501159"/>
            <a:ext cx="4521200" cy="3410926"/>
          </a:xfrm>
          <a:prstGeom prst="rect">
            <a:avLst/>
          </a:prstGeom>
        </p:spPr>
      </p:pic>
    </p:spTree>
    <p:extLst>
      <p:ext uri="{BB962C8B-B14F-4D97-AF65-F5344CB8AC3E}">
        <p14:creationId xmlns:p14="http://schemas.microsoft.com/office/powerpoint/2010/main" val="1987947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E58A5-45F1-F5D3-B2B8-DE1A4E7AB4C0}"/>
              </a:ext>
            </a:extLst>
          </p:cNvPr>
          <p:cNvSpPr>
            <a:spLocks noGrp="1"/>
          </p:cNvSpPr>
          <p:nvPr>
            <p:ph type="title"/>
          </p:nvPr>
        </p:nvSpPr>
        <p:spPr/>
        <p:txBody>
          <a:bodyPr>
            <a:normAutofit fontScale="90000"/>
          </a:bodyPr>
          <a:lstStyle/>
          <a:p>
            <a:r>
              <a:rPr lang="en-GB" b="1" i="0" dirty="0">
                <a:solidFill>
                  <a:srgbClr val="000000"/>
                </a:solidFill>
                <a:effectLst/>
                <a:latin typeface="Inter"/>
              </a:rPr>
              <a:t>Closing Slide</a:t>
            </a:r>
            <a:r>
              <a:rPr lang="en-GB" b="0" i="0" dirty="0">
                <a:solidFill>
                  <a:srgbClr val="000000"/>
                </a:solidFill>
                <a:effectLst/>
                <a:latin typeface="Inter"/>
              </a:rPr>
              <a:t>: Project name and thank you.</a:t>
            </a:r>
            <a:br>
              <a:rPr lang="en-GB" b="0" i="0" dirty="0">
                <a:solidFill>
                  <a:srgbClr val="000000"/>
                </a:solidFill>
                <a:effectLst/>
                <a:latin typeface="Inter"/>
              </a:rPr>
            </a:br>
            <a:endParaRPr lang="en-DE" dirty="0"/>
          </a:p>
        </p:txBody>
      </p:sp>
      <p:pic>
        <p:nvPicPr>
          <p:cNvPr id="5" name="Content Placeholder 4" descr="A blue text with a black background&#10;&#10;Description automatically generated">
            <a:extLst>
              <a:ext uri="{FF2B5EF4-FFF2-40B4-BE49-F238E27FC236}">
                <a16:creationId xmlns:a16="http://schemas.microsoft.com/office/drawing/2014/main" id="{6210D243-AE9A-243D-6CA9-9AB397D416F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509356" y="2402155"/>
            <a:ext cx="4024313" cy="4024313"/>
          </a:xfrm>
        </p:spPr>
      </p:pic>
      <p:pic>
        <p:nvPicPr>
          <p:cNvPr id="7" name="Picture 6" descr="A yellow character holding a sign with a smiley face&#10;&#10;Description automatically generated">
            <a:extLst>
              <a:ext uri="{FF2B5EF4-FFF2-40B4-BE49-F238E27FC236}">
                <a16:creationId xmlns:a16="http://schemas.microsoft.com/office/drawing/2014/main" id="{7A9EB9CF-FA6C-9634-F076-15E24FB6A21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147513" y="2383880"/>
            <a:ext cx="3048000" cy="2806700"/>
          </a:xfrm>
          <a:prstGeom prst="rect">
            <a:avLst/>
          </a:prstGeom>
        </p:spPr>
      </p:pic>
    </p:spTree>
    <p:extLst>
      <p:ext uri="{BB962C8B-B14F-4D97-AF65-F5344CB8AC3E}">
        <p14:creationId xmlns:p14="http://schemas.microsoft.com/office/powerpoint/2010/main" val="786215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2588-DF7F-98BC-B009-F18E3537D1E0}"/>
              </a:ext>
            </a:extLst>
          </p:cNvPr>
          <p:cNvSpPr>
            <a:spLocks noGrp="1"/>
          </p:cNvSpPr>
          <p:nvPr>
            <p:ph type="title"/>
          </p:nvPr>
        </p:nvSpPr>
        <p:spPr>
          <a:xfrm>
            <a:off x="619760" y="764373"/>
            <a:ext cx="6832600" cy="1293028"/>
          </a:xfrm>
        </p:spPr>
        <p:txBody>
          <a:bodyPr>
            <a:normAutofit/>
          </a:bodyPr>
          <a:lstStyle/>
          <a:p>
            <a:r>
              <a:rPr lang="en-GB" sz="3400" b="1" i="0" dirty="0">
                <a:effectLst/>
                <a:latin typeface="Inter"/>
              </a:rPr>
              <a:t>Conspiracy theories + YouTube</a:t>
            </a:r>
            <a:br>
              <a:rPr lang="en-GB" sz="3400" b="0" i="1" dirty="0">
                <a:effectLst/>
                <a:latin typeface="Inter"/>
              </a:rPr>
            </a:br>
            <a:endParaRPr lang="en-DE" sz="3400" i="1" dirty="0"/>
          </a:p>
        </p:txBody>
      </p:sp>
      <p:sp>
        <p:nvSpPr>
          <p:cNvPr id="3" name="Content Placeholder 2">
            <a:extLst>
              <a:ext uri="{FF2B5EF4-FFF2-40B4-BE49-F238E27FC236}">
                <a16:creationId xmlns:a16="http://schemas.microsoft.com/office/drawing/2014/main" id="{0F482454-352B-1CDD-9E5F-4392B5184827}"/>
              </a:ext>
            </a:extLst>
          </p:cNvPr>
          <p:cNvSpPr>
            <a:spLocks noGrp="1"/>
          </p:cNvSpPr>
          <p:nvPr>
            <p:ph idx="1"/>
          </p:nvPr>
        </p:nvSpPr>
        <p:spPr>
          <a:xfrm>
            <a:off x="619760" y="2194560"/>
            <a:ext cx="6832600" cy="4024125"/>
          </a:xfrm>
        </p:spPr>
        <p:txBody>
          <a:bodyPr>
            <a:normAutofit/>
          </a:bodyPr>
          <a:lstStyle/>
          <a:p>
            <a:pPr marL="0" indent="0">
              <a:buNone/>
            </a:pPr>
            <a:r>
              <a:rPr lang="en-DE" sz="1900" dirty="0"/>
              <a:t>CONSPIRACY THEORIES and YOUTUBE </a:t>
            </a:r>
          </a:p>
          <a:p>
            <a:r>
              <a:rPr lang="en-GB" sz="1900" dirty="0">
                <a:latin typeface="freight-text-pro"/>
              </a:rPr>
              <a:t>Studies suggest conspiracy theory discussions display key traits of participatory culture</a:t>
            </a:r>
          </a:p>
          <a:p>
            <a:r>
              <a:rPr lang="en-GB" sz="1900" dirty="0">
                <a:latin typeface="freight-text-pro"/>
              </a:rPr>
              <a:t>D</a:t>
            </a:r>
            <a:r>
              <a:rPr lang="en-GB" sz="1900" b="0" i="0" dirty="0">
                <a:effectLst/>
                <a:latin typeface="freight-text-pro"/>
              </a:rPr>
              <a:t>isinformation as a collective, socially produced phenomenon. </a:t>
            </a:r>
          </a:p>
          <a:p>
            <a:pPr marL="0" indent="0" algn="r">
              <a:buNone/>
            </a:pPr>
            <a:r>
              <a:rPr lang="en-GB" sz="1200" i="1" dirty="0">
                <a:latin typeface="freight-text-pro"/>
              </a:rPr>
              <a:t>( Ha, Graham, and Gray, 2022, </a:t>
            </a:r>
            <a:r>
              <a:rPr lang="en-GB" sz="1200" i="1" dirty="0" err="1">
                <a:latin typeface="freight-text-pro"/>
              </a:rPr>
              <a:t>Marwich</a:t>
            </a:r>
            <a:r>
              <a:rPr lang="en-GB" sz="1200" i="1" dirty="0">
                <a:latin typeface="freight-text-pro"/>
              </a:rPr>
              <a:t> and Partin, 2022</a:t>
            </a:r>
            <a:r>
              <a:rPr lang="en-GB" sz="1200" dirty="0">
                <a:latin typeface="freight-text-pro"/>
              </a:rPr>
              <a:t>)</a:t>
            </a:r>
          </a:p>
          <a:p>
            <a:pPr marL="0" indent="0">
              <a:buNone/>
            </a:pPr>
            <a:endParaRPr lang="en-GB" sz="1900" dirty="0">
              <a:latin typeface="freight-text-pro"/>
            </a:endParaRPr>
          </a:p>
          <a:p>
            <a:r>
              <a:rPr lang="en-GB" sz="1900" dirty="0">
                <a:latin typeface="freight-text-pro"/>
              </a:rPr>
              <a:t>Hypothesis: alien/</a:t>
            </a:r>
            <a:r>
              <a:rPr lang="en-GB" sz="1900" dirty="0" err="1">
                <a:latin typeface="freight-text-pro"/>
              </a:rPr>
              <a:t>ufo</a:t>
            </a:r>
            <a:r>
              <a:rPr lang="en-GB" sz="1900" dirty="0">
                <a:latin typeface="freight-text-pro"/>
              </a:rPr>
              <a:t> conspiracy videos, closely linked to government conspiracies, would be the highest in engagement based on long-standing observation.  </a:t>
            </a:r>
          </a:p>
        </p:txBody>
      </p:sp>
      <p:pic>
        <p:nvPicPr>
          <p:cNvPr id="5" name="Picture 4" descr="A close-up of a currency&#10;&#10;Description automatically generated">
            <a:extLst>
              <a:ext uri="{FF2B5EF4-FFF2-40B4-BE49-F238E27FC236}">
                <a16:creationId xmlns:a16="http://schemas.microsoft.com/office/drawing/2014/main" id="{A7799FEF-52CC-2B6B-D219-F2ACCFF62BB6}"/>
              </a:ext>
            </a:extLst>
          </p:cNvPr>
          <p:cNvPicPr>
            <a:picLocks noChangeAspect="1"/>
          </p:cNvPicPr>
          <p:nvPr/>
        </p:nvPicPr>
        <p:blipFill>
          <a:blip r:embed="rId3">
            <a:extLst>
              <a:ext uri="{837473B0-CC2E-450A-ABE3-18F120FF3D39}">
                <a1611:picAttrSrcUrl xmlns:a1611="http://schemas.microsoft.com/office/drawing/2016/11/main" r:id="rId4"/>
              </a:ext>
            </a:extLst>
          </a:blip>
          <a:srcRect l="10311"/>
          <a:stretch/>
        </p:blipFill>
        <p:spPr>
          <a:xfrm>
            <a:off x="7861238" y="933693"/>
            <a:ext cx="3644962" cy="2377440"/>
          </a:xfrm>
          <a:prstGeom prst="rect">
            <a:avLst/>
          </a:prstGeom>
        </p:spPr>
      </p:pic>
      <p:pic>
        <p:nvPicPr>
          <p:cNvPr id="9" name="Picture 8" descr="A graph of the us government&#10;&#10;Description automatically generated with medium confidence">
            <a:extLst>
              <a:ext uri="{FF2B5EF4-FFF2-40B4-BE49-F238E27FC236}">
                <a16:creationId xmlns:a16="http://schemas.microsoft.com/office/drawing/2014/main" id="{0AD9AA01-F5BD-4D0B-C88F-25249E676CFD}"/>
              </a:ext>
            </a:extLst>
          </p:cNvPr>
          <p:cNvPicPr>
            <a:picLocks noChangeAspect="1"/>
          </p:cNvPicPr>
          <p:nvPr/>
        </p:nvPicPr>
        <p:blipFill>
          <a:blip r:embed="rId5">
            <a:extLst>
              <a:ext uri="{837473B0-CC2E-450A-ABE3-18F120FF3D39}">
                <a1611:picAttrSrcUrl xmlns:a1611="http://schemas.microsoft.com/office/drawing/2016/11/main" r:id="rId6"/>
              </a:ext>
            </a:extLst>
          </a:blip>
          <a:srcRect t="15567" r="-4" b="-4"/>
          <a:stretch/>
        </p:blipFill>
        <p:spPr>
          <a:xfrm>
            <a:off x="7861238" y="3588301"/>
            <a:ext cx="3644962" cy="2377440"/>
          </a:xfrm>
          <a:prstGeom prst="rect">
            <a:avLst/>
          </a:prstGeom>
        </p:spPr>
      </p:pic>
      <p:sp>
        <p:nvSpPr>
          <p:cNvPr id="6" name="TextBox 5">
            <a:extLst>
              <a:ext uri="{FF2B5EF4-FFF2-40B4-BE49-F238E27FC236}">
                <a16:creationId xmlns:a16="http://schemas.microsoft.com/office/drawing/2014/main" id="{7A938B9E-D20D-5950-0BE4-16D04C7AE434}"/>
              </a:ext>
            </a:extLst>
          </p:cNvPr>
          <p:cNvSpPr txBox="1"/>
          <p:nvPr/>
        </p:nvSpPr>
        <p:spPr>
          <a:xfrm>
            <a:off x="8655740" y="3111078"/>
            <a:ext cx="2850460" cy="200055"/>
          </a:xfrm>
          <a:prstGeom prst="rect">
            <a:avLst/>
          </a:prstGeom>
          <a:solidFill>
            <a:srgbClr val="000000"/>
          </a:solidFill>
        </p:spPr>
        <p:txBody>
          <a:bodyPr wrap="none" rtlCol="0">
            <a:spAutoFit/>
          </a:bodyPr>
          <a:lstStyle/>
          <a:p>
            <a:pPr algn="r">
              <a:spcAft>
                <a:spcPts val="600"/>
              </a:spcAft>
            </a:pPr>
            <a:r>
              <a:rPr lang="en-DE" sz="700">
                <a:solidFill>
                  <a:srgbClr val="FFFFFF"/>
                </a:solidFill>
                <a:hlinkClick r:id="rId4" tooltip="https://brewminate.com/conspiracy-theories-the-psychology-of-maladaptive-coping/">
                  <a:extLst>
                    <a:ext uri="{A12FA001-AC4F-418D-AE19-62706E023703}">
                      <ahyp:hlinkClr xmlns:ahyp="http://schemas.microsoft.com/office/drawing/2018/hyperlinkcolor" val="tx"/>
                    </a:ext>
                  </a:extLst>
                </a:hlinkClick>
              </a:rPr>
              <a:t>This Photo</a:t>
            </a:r>
            <a:r>
              <a:rPr lang="en-DE" sz="700">
                <a:solidFill>
                  <a:srgbClr val="FFFFFF"/>
                </a:solidFill>
              </a:rPr>
              <a:t> by Unknown Author is licensed under </a:t>
            </a:r>
            <a:r>
              <a:rPr lang="en-DE"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DE" sz="700">
              <a:solidFill>
                <a:srgbClr val="FFFFFF"/>
              </a:solidFill>
            </a:endParaRPr>
          </a:p>
        </p:txBody>
      </p:sp>
      <p:sp>
        <p:nvSpPr>
          <p:cNvPr id="11" name="TextBox 10">
            <a:extLst>
              <a:ext uri="{FF2B5EF4-FFF2-40B4-BE49-F238E27FC236}">
                <a16:creationId xmlns:a16="http://schemas.microsoft.com/office/drawing/2014/main" id="{C4E7A291-3DEA-F1AE-0F81-DBAF2419F86D}"/>
              </a:ext>
            </a:extLst>
          </p:cNvPr>
          <p:cNvSpPr txBox="1"/>
          <p:nvPr/>
        </p:nvSpPr>
        <p:spPr>
          <a:xfrm>
            <a:off x="8966723" y="5765686"/>
            <a:ext cx="2539477" cy="200055"/>
          </a:xfrm>
          <a:prstGeom prst="rect">
            <a:avLst/>
          </a:prstGeom>
          <a:solidFill>
            <a:srgbClr val="000000"/>
          </a:solidFill>
        </p:spPr>
        <p:txBody>
          <a:bodyPr wrap="none" rtlCol="0">
            <a:spAutoFit/>
          </a:bodyPr>
          <a:lstStyle/>
          <a:p>
            <a:pPr algn="r">
              <a:spcAft>
                <a:spcPts val="600"/>
              </a:spcAft>
            </a:pPr>
            <a:r>
              <a:rPr lang="en-DE" sz="700">
                <a:solidFill>
                  <a:srgbClr val="FFFFFF"/>
                </a:solidFill>
                <a:hlinkClick r:id="rId6" tooltip="https://fabiusmaximus.com/2016/10/18/americans-reveal-their-fears/fear-survey-2016_page_3-768x593/">
                  <a:extLst>
                    <a:ext uri="{A12FA001-AC4F-418D-AE19-62706E023703}">
                      <ahyp:hlinkClr xmlns:ahyp="http://schemas.microsoft.com/office/drawing/2018/hyperlinkcolor" val="tx"/>
                    </a:ext>
                  </a:extLst>
                </a:hlinkClick>
              </a:rPr>
              <a:t>This Photo</a:t>
            </a:r>
            <a:r>
              <a:rPr lang="en-DE" sz="700">
                <a:solidFill>
                  <a:srgbClr val="FFFFFF"/>
                </a:solidFill>
              </a:rPr>
              <a:t> by Unknown Author is licensed under </a:t>
            </a:r>
            <a:r>
              <a:rPr lang="en-DE" sz="700">
                <a:solidFill>
                  <a:srgbClr val="FFFFFF"/>
                </a:solidFill>
                <a:hlinkClick r:id="rId8" tooltip="https://creativecommons.org/licenses/by/3.0/">
                  <a:extLst>
                    <a:ext uri="{A12FA001-AC4F-418D-AE19-62706E023703}">
                      <ahyp:hlinkClr xmlns:ahyp="http://schemas.microsoft.com/office/drawing/2018/hyperlinkcolor" val="tx"/>
                    </a:ext>
                  </a:extLst>
                </a:hlinkClick>
              </a:rPr>
              <a:t>CC BY</a:t>
            </a:r>
            <a:endParaRPr lang="en-DE" sz="700">
              <a:solidFill>
                <a:srgbClr val="FFFFFF"/>
              </a:solidFill>
            </a:endParaRPr>
          </a:p>
        </p:txBody>
      </p:sp>
    </p:spTree>
    <p:extLst>
      <p:ext uri="{BB962C8B-B14F-4D97-AF65-F5344CB8AC3E}">
        <p14:creationId xmlns:p14="http://schemas.microsoft.com/office/powerpoint/2010/main" val="2857570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B268CA-EB62-7E94-9834-D427494BAB96}"/>
              </a:ext>
            </a:extLst>
          </p:cNvPr>
          <p:cNvSpPr>
            <a:spLocks noGrp="1"/>
          </p:cNvSpPr>
          <p:nvPr>
            <p:ph type="title"/>
          </p:nvPr>
        </p:nvSpPr>
        <p:spPr>
          <a:xfrm>
            <a:off x="4090507" y="764372"/>
            <a:ext cx="7434070" cy="1432289"/>
          </a:xfrm>
        </p:spPr>
        <p:txBody>
          <a:bodyPr>
            <a:normAutofit/>
          </a:bodyPr>
          <a:lstStyle/>
          <a:p>
            <a:r>
              <a:rPr lang="en-DE" dirty="0"/>
              <a:t>T</a:t>
            </a:r>
            <a:r>
              <a:rPr lang="en-GB" dirty="0"/>
              <a:t>h</a:t>
            </a:r>
            <a:r>
              <a:rPr lang="en-DE" dirty="0"/>
              <a:t>e why files </a:t>
            </a:r>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151236CE-90BE-BD13-A107-CC2F1E6C2492}"/>
              </a:ext>
            </a:extLst>
          </p:cNvPr>
          <p:cNvSpPr>
            <a:spLocks noGrp="1"/>
          </p:cNvSpPr>
          <p:nvPr>
            <p:ph idx="1"/>
          </p:nvPr>
        </p:nvSpPr>
        <p:spPr>
          <a:xfrm>
            <a:off x="4090507" y="2628900"/>
            <a:ext cx="7454077" cy="3589785"/>
          </a:xfrm>
        </p:spPr>
        <p:txBody>
          <a:bodyPr>
            <a:normAutofit lnSpcReduction="10000"/>
          </a:bodyPr>
          <a:lstStyle/>
          <a:p>
            <a:pPr algn="l"/>
            <a:r>
              <a:rPr lang="en-GB" sz="1600" dirty="0">
                <a:effectLst/>
              </a:rPr>
              <a:t>The Why Files Description: The Why Files is a channel for people who are fascinated (obsessed) with mysteries, myths, legends and conspiracies. We tell stories, seek the truth, and have a few laughs along the way. </a:t>
            </a:r>
          </a:p>
          <a:p>
            <a:pPr algn="l"/>
            <a:r>
              <a:rPr lang="en-GB" sz="1600" dirty="0">
                <a:effectLst/>
              </a:rPr>
              <a:t>Creator: Andrew Gentiles and </a:t>
            </a:r>
            <a:r>
              <a:rPr lang="en-GB" sz="1600" dirty="0" err="1">
                <a:effectLst/>
              </a:rPr>
              <a:t>Hecklefish</a:t>
            </a:r>
            <a:r>
              <a:rPr lang="en-GB" sz="1600" dirty="0">
                <a:effectLst/>
              </a:rPr>
              <a:t> </a:t>
            </a:r>
            <a:r>
              <a:rPr lang="en-GB" sz="1600" dirty="0" err="1">
                <a:effectLst/>
              </a:rPr>
              <a:t>Moriarti</a:t>
            </a:r>
            <a:endParaRPr lang="en-GB" sz="1600" dirty="0">
              <a:effectLst/>
            </a:endParaRPr>
          </a:p>
          <a:p>
            <a:pPr algn="l"/>
            <a:r>
              <a:rPr lang="en-GB" sz="1600" dirty="0">
                <a:effectLst/>
              </a:rPr>
              <a:t>Established:  2020</a:t>
            </a:r>
          </a:p>
          <a:p>
            <a:pPr algn="l"/>
            <a:r>
              <a:rPr lang="en-GB" sz="1600" dirty="0">
                <a:effectLst/>
              </a:rPr>
              <a:t>Subscriber Count: 4.17 million </a:t>
            </a:r>
          </a:p>
          <a:p>
            <a:pPr algn="l"/>
            <a:r>
              <a:rPr lang="en-GB" sz="1600" dirty="0">
                <a:effectLst/>
              </a:rPr>
              <a:t>Total Views: 698360472 </a:t>
            </a:r>
          </a:p>
          <a:p>
            <a:pPr algn="l"/>
            <a:r>
              <a:rPr lang="en-GB" sz="1600" dirty="0">
                <a:effectLst/>
              </a:rPr>
              <a:t>Total Videos: 273 Topic IDs: /m/01k8wb, /m/098wr </a:t>
            </a:r>
          </a:p>
          <a:p>
            <a:pPr algn="l"/>
            <a:r>
              <a:rPr lang="en-GB" sz="1600" dirty="0">
                <a:effectLst/>
              </a:rPr>
              <a:t>Topic Categories: </a:t>
            </a:r>
            <a:r>
              <a:rPr lang="en-GB" sz="1600" u="none" strike="noStrike" dirty="0">
                <a:effectLst/>
                <a:hlinkClick r:id="rId4"/>
              </a:rPr>
              <a:t>https://en.wikipedia.org/wiki/Knowledge</a:t>
            </a:r>
            <a:r>
              <a:rPr lang="en-GB" sz="1600" dirty="0">
                <a:effectLst/>
              </a:rPr>
              <a:t>, </a:t>
            </a:r>
            <a:r>
              <a:rPr lang="en-GB" sz="1600" u="none" strike="noStrike" dirty="0">
                <a:effectLst/>
                <a:hlinkClick r:id="rId5"/>
              </a:rPr>
              <a:t>https://en.wikipedia.org/wiki/Society</a:t>
            </a:r>
            <a:r>
              <a:rPr lang="en-GB" sz="1600" dirty="0">
                <a:effectLst/>
              </a:rPr>
              <a:t> </a:t>
            </a:r>
          </a:p>
          <a:p>
            <a:pPr marL="0" indent="0" algn="l">
              <a:buNone/>
            </a:pPr>
            <a:br>
              <a:rPr lang="en-GB" sz="1600" b="0" i="0" dirty="0">
                <a:effectLst/>
                <a:latin typeface="Menlo" panose="020B0609030804020204" pitchFamily="49" charset="0"/>
              </a:rPr>
            </a:br>
            <a:endParaRPr lang="en-GB" sz="1600" b="0" i="0" dirty="0">
              <a:effectLst/>
              <a:latin typeface="Menlo" panose="020B0609030804020204" pitchFamily="49" charset="0"/>
            </a:endParaRPr>
          </a:p>
          <a:p>
            <a:endParaRPr lang="en-DE" sz="2000" dirty="0"/>
          </a:p>
        </p:txBody>
      </p:sp>
      <p:pic>
        <p:nvPicPr>
          <p:cNvPr id="5" name="Picture 4" descr="A person in a room with a microphone&#10;&#10;Description automatically generated">
            <a:extLst>
              <a:ext uri="{FF2B5EF4-FFF2-40B4-BE49-F238E27FC236}">
                <a16:creationId xmlns:a16="http://schemas.microsoft.com/office/drawing/2014/main" id="{6013837E-0AF4-F2CF-0068-F6A2D00A00FE}"/>
              </a:ext>
            </a:extLst>
          </p:cNvPr>
          <p:cNvPicPr>
            <a:picLocks noChangeAspect="1"/>
          </p:cNvPicPr>
          <p:nvPr/>
        </p:nvPicPr>
        <p:blipFill>
          <a:blip r:embed="rId6"/>
          <a:stretch>
            <a:fillRect/>
          </a:stretch>
        </p:blipFill>
        <p:spPr>
          <a:xfrm>
            <a:off x="3954981" y="449499"/>
            <a:ext cx="3578899" cy="1963282"/>
          </a:xfrm>
          <a:prstGeom prst="rect">
            <a:avLst/>
          </a:prstGeom>
        </p:spPr>
      </p:pic>
    </p:spTree>
    <p:extLst>
      <p:ext uri="{BB962C8B-B14F-4D97-AF65-F5344CB8AC3E}">
        <p14:creationId xmlns:p14="http://schemas.microsoft.com/office/powerpoint/2010/main" val="341483502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870105-C2FD-D18C-9427-47A4348A3E85}"/>
              </a:ext>
            </a:extLst>
          </p:cNvPr>
          <p:cNvSpPr>
            <a:spLocks noGrp="1"/>
          </p:cNvSpPr>
          <p:nvPr>
            <p:ph type="title"/>
          </p:nvPr>
        </p:nvSpPr>
        <p:spPr>
          <a:xfrm>
            <a:off x="4090507" y="764372"/>
            <a:ext cx="7434070" cy="1432289"/>
          </a:xfrm>
        </p:spPr>
        <p:txBody>
          <a:bodyPr>
            <a:normAutofit/>
          </a:bodyPr>
          <a:lstStyle/>
          <a:p>
            <a:r>
              <a:rPr lang="en-GB" sz="2800" b="1" i="0" dirty="0">
                <a:effectLst/>
                <a:latin typeface="Inter"/>
              </a:rPr>
              <a:t>Data Wrangling &amp; Cleaning</a:t>
            </a:r>
            <a:endParaRPr lang="en-DE" sz="2800" dirty="0"/>
          </a:p>
        </p:txBody>
      </p:sp>
      <p:sp>
        <p:nvSpPr>
          <p:cNvPr id="15" name="Rectangle 14">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6" name="Picture 15">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2FB58A10-A93F-ABFD-72D9-3A150B16899F}"/>
              </a:ext>
            </a:extLst>
          </p:cNvPr>
          <p:cNvSpPr>
            <a:spLocks noGrp="1"/>
          </p:cNvSpPr>
          <p:nvPr>
            <p:ph idx="1"/>
          </p:nvPr>
        </p:nvSpPr>
        <p:spPr>
          <a:xfrm>
            <a:off x="4090507" y="2628900"/>
            <a:ext cx="7454077" cy="3589785"/>
          </a:xfrm>
        </p:spPr>
        <p:txBody>
          <a:bodyPr>
            <a:normAutofit/>
          </a:bodyPr>
          <a:lstStyle/>
          <a:p>
            <a:r>
              <a:rPr lang="en-DE" sz="1800" dirty="0"/>
              <a:t>Data disappearing, API-KEY access limit</a:t>
            </a:r>
          </a:p>
          <a:p>
            <a:r>
              <a:rPr lang="en-GB" sz="1800" dirty="0"/>
              <a:t>C</a:t>
            </a:r>
            <a:r>
              <a:rPr lang="en-DE" sz="1800" dirty="0"/>
              <a:t>oncatenating dataframes to adjust for missing data: 273 rows</a:t>
            </a:r>
          </a:p>
          <a:p>
            <a:r>
              <a:rPr lang="en-GB" sz="1800" dirty="0"/>
              <a:t>Usual standardizing</a:t>
            </a:r>
          </a:p>
          <a:p>
            <a:r>
              <a:rPr lang="en-GB" sz="1800" b="1" dirty="0"/>
              <a:t>Tags</a:t>
            </a:r>
            <a:r>
              <a:rPr lang="en-GB" sz="1800" dirty="0"/>
              <a:t>  --- &gt; </a:t>
            </a:r>
            <a:r>
              <a:rPr lang="en-GB" sz="1800" b="1" dirty="0"/>
              <a:t>categories </a:t>
            </a:r>
            <a:r>
              <a:rPr lang="en-GB" sz="1800" dirty="0"/>
              <a:t>('aliens', 'mystery', '</a:t>
            </a:r>
            <a:r>
              <a:rPr lang="en-GB" sz="1800" dirty="0" err="1"/>
              <a:t>pol_con</a:t>
            </a:r>
            <a:r>
              <a:rPr lang="en-GB" sz="1800" dirty="0"/>
              <a:t>', 'mind_control','</a:t>
            </a:r>
            <a:r>
              <a:rPr lang="en-GB" sz="1800" dirty="0" err="1"/>
              <a:t>gene_editing</a:t>
            </a:r>
            <a:r>
              <a:rPr lang="en-GB" sz="1800" dirty="0"/>
              <a:t>', 'doomsday', 'occult', 'facts', 'space,' '</a:t>
            </a:r>
            <a:r>
              <a:rPr lang="en-GB" sz="1800" dirty="0" err="1"/>
              <a:t>misc</a:t>
            </a:r>
            <a:r>
              <a:rPr lang="en-GB" sz="1800" dirty="0"/>
              <a:t>')</a:t>
            </a:r>
            <a:endParaRPr lang="en-DE" sz="1800" dirty="0"/>
          </a:p>
          <a:p>
            <a:pPr lvl="1"/>
            <a:r>
              <a:rPr lang="en-GB" sz="1800" b="1" dirty="0"/>
              <a:t>T</a:t>
            </a:r>
            <a:r>
              <a:rPr lang="en-DE" sz="1800" b="1" dirty="0"/>
              <a:t>he case of missing tags</a:t>
            </a:r>
          </a:p>
          <a:p>
            <a:pPr marL="0" indent="0">
              <a:buNone/>
            </a:pPr>
            <a:r>
              <a:rPr lang="en-DE" sz="1800" dirty="0"/>
              <a:t>	- </a:t>
            </a:r>
            <a:r>
              <a:rPr lang="en-DE" sz="1400" dirty="0"/>
              <a:t>turning titles into tags – 115/273 videos</a:t>
            </a:r>
          </a:p>
          <a:p>
            <a:pPr lvl="1"/>
            <a:r>
              <a:rPr lang="en-GB" sz="1800" b="1" dirty="0"/>
              <a:t>C</a:t>
            </a:r>
            <a:r>
              <a:rPr lang="en-DE" sz="1800" b="1" dirty="0"/>
              <a:t>ase of multiple categories </a:t>
            </a:r>
          </a:p>
          <a:p>
            <a:pPr marL="914400" lvl="2" indent="0">
              <a:buNone/>
            </a:pPr>
            <a:r>
              <a:rPr lang="en-DE" dirty="0"/>
              <a:t>- </a:t>
            </a:r>
            <a:r>
              <a:rPr lang="en-GB" sz="1200" dirty="0"/>
              <a:t>C</a:t>
            </a:r>
            <a:r>
              <a:rPr lang="en-DE" sz="1200" dirty="0"/>
              <a:t>reating primary category according to a priority list </a:t>
            </a:r>
            <a:endParaRPr lang="en-DE" dirty="0"/>
          </a:p>
        </p:txBody>
      </p:sp>
    </p:spTree>
    <p:extLst>
      <p:ext uri="{BB962C8B-B14F-4D97-AF65-F5344CB8AC3E}">
        <p14:creationId xmlns:p14="http://schemas.microsoft.com/office/powerpoint/2010/main" val="230223619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ounded Rectangle 14">
            <a:extLst>
              <a:ext uri="{FF2B5EF4-FFF2-40B4-BE49-F238E27FC236}">
                <a16:creationId xmlns:a16="http://schemas.microsoft.com/office/drawing/2014/main" id="{1FDFF85F-F105-40D5-9793-90419158C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9" name="Rectangle 18">
            <a:extLst>
              <a:ext uri="{FF2B5EF4-FFF2-40B4-BE49-F238E27FC236}">
                <a16:creationId xmlns:a16="http://schemas.microsoft.com/office/drawing/2014/main" id="{35AB47A4-BA8C-4250-88BD-D49C68C5F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1" name="Picture 20">
            <a:extLst>
              <a:ext uri="{FF2B5EF4-FFF2-40B4-BE49-F238E27FC236}">
                <a16:creationId xmlns:a16="http://schemas.microsoft.com/office/drawing/2014/main" id="{66C8958D-EB99-414F-B735-863B67BB14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23" name="Picture 22">
            <a:extLst>
              <a:ext uri="{FF2B5EF4-FFF2-40B4-BE49-F238E27FC236}">
                <a16:creationId xmlns:a16="http://schemas.microsoft.com/office/drawing/2014/main" id="{39E5F3CB-7BDD-4E64-B274-CD900F08C6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3" name="Content Placeholder 2">
            <a:extLst>
              <a:ext uri="{FF2B5EF4-FFF2-40B4-BE49-F238E27FC236}">
                <a16:creationId xmlns:a16="http://schemas.microsoft.com/office/drawing/2014/main" id="{9260309F-C60C-7D6A-39AE-87DB809EABDC}"/>
              </a:ext>
            </a:extLst>
          </p:cNvPr>
          <p:cNvSpPr>
            <a:spLocks noGrp="1"/>
          </p:cNvSpPr>
          <p:nvPr>
            <p:ph idx="1"/>
          </p:nvPr>
        </p:nvSpPr>
        <p:spPr>
          <a:xfrm>
            <a:off x="685800" y="2821774"/>
            <a:ext cx="3687417" cy="3148329"/>
          </a:xfrm>
        </p:spPr>
        <p:txBody>
          <a:bodyPr>
            <a:normAutofit/>
          </a:bodyPr>
          <a:lstStyle/>
          <a:p>
            <a:r>
              <a:rPr lang="en-DE" sz="1600" dirty="0">
                <a:solidFill>
                  <a:schemeClr val="bg1"/>
                </a:solidFill>
              </a:rPr>
              <a:t>Category </a:t>
            </a:r>
          </a:p>
          <a:p>
            <a:r>
              <a:rPr lang="en-DE" sz="1600" dirty="0">
                <a:solidFill>
                  <a:schemeClr val="bg1"/>
                </a:solidFill>
              </a:rPr>
              <a:t>Priority list: </a:t>
            </a:r>
            <a:r>
              <a:rPr lang="en-GB" sz="1600" dirty="0" err="1">
                <a:solidFill>
                  <a:schemeClr val="bg1"/>
                </a:solidFill>
              </a:rPr>
              <a:t>priority_list</a:t>
            </a:r>
            <a:r>
              <a:rPr lang="en-GB" sz="1600" dirty="0">
                <a:solidFill>
                  <a:schemeClr val="bg1"/>
                </a:solidFill>
              </a:rPr>
              <a:t> = 'aliens’&gt; 'mystery’ &gt;  '</a:t>
            </a:r>
            <a:r>
              <a:rPr lang="en-GB" sz="1600" dirty="0" err="1">
                <a:solidFill>
                  <a:schemeClr val="bg1"/>
                </a:solidFill>
              </a:rPr>
              <a:t>pol_con</a:t>
            </a:r>
            <a:r>
              <a:rPr lang="en-GB" sz="1600" dirty="0">
                <a:solidFill>
                  <a:schemeClr val="bg1"/>
                </a:solidFill>
              </a:rPr>
              <a:t>’ &gt; '</a:t>
            </a:r>
            <a:r>
              <a:rPr lang="en-GB" sz="1600" dirty="0" err="1">
                <a:solidFill>
                  <a:schemeClr val="bg1"/>
                </a:solidFill>
              </a:rPr>
              <a:t>mind_control</a:t>
            </a:r>
            <a:r>
              <a:rPr lang="en-GB" sz="1600" dirty="0">
                <a:solidFill>
                  <a:schemeClr val="bg1"/>
                </a:solidFill>
              </a:rPr>
              <a:t>’&gt; '</a:t>
            </a:r>
            <a:r>
              <a:rPr lang="en-GB" sz="1600" dirty="0" err="1">
                <a:solidFill>
                  <a:schemeClr val="bg1"/>
                </a:solidFill>
              </a:rPr>
              <a:t>gene_editing</a:t>
            </a:r>
            <a:r>
              <a:rPr lang="en-GB" sz="1600" dirty="0">
                <a:solidFill>
                  <a:schemeClr val="bg1"/>
                </a:solidFill>
              </a:rPr>
              <a:t>’&gt; 'doomsday’&gt; 'occult’&gt; 'facts’&gt; 'space,’ &gt;'</a:t>
            </a:r>
            <a:r>
              <a:rPr lang="en-GB" sz="1600" dirty="0" err="1">
                <a:solidFill>
                  <a:schemeClr val="bg1"/>
                </a:solidFill>
              </a:rPr>
              <a:t>misc</a:t>
            </a:r>
            <a:r>
              <a:rPr lang="en-GB" sz="1600" dirty="0">
                <a:solidFill>
                  <a:schemeClr val="bg1"/>
                </a:solidFill>
              </a:rPr>
              <a:t>'</a:t>
            </a:r>
            <a:endParaRPr lang="en-DE" sz="1600" dirty="0">
              <a:solidFill>
                <a:schemeClr val="bg1"/>
              </a:solidFill>
            </a:endParaRPr>
          </a:p>
        </p:txBody>
      </p:sp>
      <p:graphicFrame>
        <p:nvGraphicFramePr>
          <p:cNvPr id="4" name="Table 3">
            <a:extLst>
              <a:ext uri="{FF2B5EF4-FFF2-40B4-BE49-F238E27FC236}">
                <a16:creationId xmlns:a16="http://schemas.microsoft.com/office/drawing/2014/main" id="{CE33EC82-3DEF-BF7B-46C6-8C1230B198CC}"/>
              </a:ext>
            </a:extLst>
          </p:cNvPr>
          <p:cNvGraphicFramePr>
            <a:graphicFrameLocks noGrp="1"/>
          </p:cNvGraphicFramePr>
          <p:nvPr>
            <p:extLst>
              <p:ext uri="{D42A27DB-BD31-4B8C-83A1-F6EECF244321}">
                <p14:modId xmlns:p14="http://schemas.microsoft.com/office/powerpoint/2010/main" val="1014847576"/>
              </p:ext>
            </p:extLst>
          </p:nvPr>
        </p:nvGraphicFramePr>
        <p:xfrm>
          <a:off x="5279475" y="882733"/>
          <a:ext cx="6269059" cy="5387732"/>
        </p:xfrm>
        <a:graphic>
          <a:graphicData uri="http://schemas.openxmlformats.org/drawingml/2006/table">
            <a:tbl>
              <a:tblPr firstRow="1" bandRow="1">
                <a:tableStyleId>{8799B23B-EC83-4686-B30A-512413B5E67A}</a:tableStyleId>
              </a:tblPr>
              <a:tblGrid>
                <a:gridCol w="1597681">
                  <a:extLst>
                    <a:ext uri="{9D8B030D-6E8A-4147-A177-3AD203B41FA5}">
                      <a16:colId xmlns:a16="http://schemas.microsoft.com/office/drawing/2014/main" val="1775008303"/>
                    </a:ext>
                  </a:extLst>
                </a:gridCol>
                <a:gridCol w="4671378">
                  <a:extLst>
                    <a:ext uri="{9D8B030D-6E8A-4147-A177-3AD203B41FA5}">
                      <a16:colId xmlns:a16="http://schemas.microsoft.com/office/drawing/2014/main" val="2142920722"/>
                    </a:ext>
                  </a:extLst>
                </a:gridCol>
              </a:tblGrid>
              <a:tr h="212768">
                <a:tc>
                  <a:txBody>
                    <a:bodyPr/>
                    <a:lstStyle/>
                    <a:p>
                      <a:r>
                        <a:rPr lang="en-DE" sz="800"/>
                        <a:t>Category </a:t>
                      </a:r>
                    </a:p>
                  </a:txBody>
                  <a:tcPr marL="69381" marR="69381" marT="34690" marB="34690"/>
                </a:tc>
                <a:tc>
                  <a:txBody>
                    <a:bodyPr/>
                    <a:lstStyle/>
                    <a:p>
                      <a:r>
                        <a:rPr lang="en-DE" sz="800"/>
                        <a:t>Tags</a:t>
                      </a:r>
                    </a:p>
                  </a:txBody>
                  <a:tcPr marL="69381" marR="69381" marT="34690" marB="34690"/>
                </a:tc>
                <a:extLst>
                  <a:ext uri="{0D108BD9-81ED-4DB2-BD59-A6C34878D82A}">
                    <a16:rowId xmlns:a16="http://schemas.microsoft.com/office/drawing/2014/main" val="471139713"/>
                  </a:ext>
                </a:extLst>
              </a:tr>
              <a:tr h="212768">
                <a:tc>
                  <a:txBody>
                    <a:bodyPr/>
                    <a:lstStyle/>
                    <a:p>
                      <a:r>
                        <a:rPr lang="en-GB" sz="800"/>
                        <a:t>mind_control</a:t>
                      </a:r>
                      <a:endParaRPr lang="en-DE" sz="800"/>
                    </a:p>
                  </a:txBody>
                  <a:tcPr marL="69381" marR="69381" marT="34690" marB="34690"/>
                </a:tc>
                <a:tc>
                  <a:txBody>
                    <a:bodyPr/>
                    <a:lstStyle/>
                    <a:p>
                      <a:r>
                        <a:rPr lang="en-GB" sz="800"/>
                        <a:t>“mind control hypnosis", "mind control", "consciousness", "mind upload", "brain activity"</a:t>
                      </a:r>
                      <a:endParaRPr lang="en-DE" sz="800"/>
                    </a:p>
                  </a:txBody>
                  <a:tcPr marL="69381" marR="69381" marT="34690" marB="34690"/>
                </a:tc>
                <a:extLst>
                  <a:ext uri="{0D108BD9-81ED-4DB2-BD59-A6C34878D82A}">
                    <a16:rowId xmlns:a16="http://schemas.microsoft.com/office/drawing/2014/main" val="4277721873"/>
                  </a:ext>
                </a:extLst>
              </a:tr>
              <a:tr h="212768">
                <a:tc>
                  <a:txBody>
                    <a:bodyPr/>
                    <a:lstStyle/>
                    <a:p>
                      <a:r>
                        <a:rPr lang="en-GB" sz="800"/>
                        <a:t>gene_editing</a:t>
                      </a:r>
                      <a:endParaRPr lang="en-DE" sz="800"/>
                    </a:p>
                  </a:txBody>
                  <a:tcPr marL="69381" marR="69381" marT="34690" marB="34690"/>
                </a:tc>
                <a:tc>
                  <a:txBody>
                    <a:bodyPr/>
                    <a:lstStyle/>
                    <a:p>
                      <a:r>
                        <a:rPr lang="en-GB" sz="800"/>
                        <a:t>"dna", "gene editing", "ancient humans", "genetic diversity"</a:t>
                      </a:r>
                      <a:endParaRPr lang="en-DE" sz="800"/>
                    </a:p>
                  </a:txBody>
                  <a:tcPr marL="69381" marR="69381" marT="34690" marB="34690"/>
                </a:tc>
                <a:extLst>
                  <a:ext uri="{0D108BD9-81ED-4DB2-BD59-A6C34878D82A}">
                    <a16:rowId xmlns:a16="http://schemas.microsoft.com/office/drawing/2014/main" val="2802077976"/>
                  </a:ext>
                </a:extLst>
              </a:tr>
              <a:tr h="444036">
                <a:tc>
                  <a:txBody>
                    <a:bodyPr/>
                    <a:lstStyle/>
                    <a:p>
                      <a:r>
                        <a:rPr lang="en-GB" sz="800"/>
                        <a:t>aliens</a:t>
                      </a:r>
                      <a:endParaRPr lang="en-DE" sz="800"/>
                    </a:p>
                  </a:txBody>
                  <a:tcPr marL="69381" marR="69381" marT="34690" marB="34690"/>
                </a:tc>
                <a:tc>
                  <a:txBody>
                    <a:bodyPr/>
                    <a:lstStyle/>
                    <a:p>
                      <a:r>
                        <a:rPr lang="en-GB" sz="800"/>
                        <a:t>"alien","martian", "flying saucers", "ufo", "bible", "biblical", "UFO", "ancient technology","alien videos", "extra terrestrials", "alien abduction", "ancient aliens", "Varghina UFO", "ufo videos", "ufo video", "ufo sightings", "ufos", "unidentified flying object"</a:t>
                      </a:r>
                      <a:endParaRPr lang="en-DE" sz="800"/>
                    </a:p>
                  </a:txBody>
                  <a:tcPr marL="69381" marR="69381" marT="34690" marB="34690"/>
                </a:tc>
                <a:extLst>
                  <a:ext uri="{0D108BD9-81ED-4DB2-BD59-A6C34878D82A}">
                    <a16:rowId xmlns:a16="http://schemas.microsoft.com/office/drawing/2014/main" val="4155326427"/>
                  </a:ext>
                </a:extLst>
              </a:tr>
              <a:tr h="1137842">
                <a:tc>
                  <a:txBody>
                    <a:bodyPr/>
                    <a:lstStyle/>
                    <a:p>
                      <a:r>
                        <a:rPr lang="en-GB" sz="800"/>
                        <a:t>mystery</a:t>
                      </a:r>
                      <a:endParaRPr lang="en-DE" sz="800"/>
                    </a:p>
                  </a:txBody>
                  <a:tcPr marL="69381" marR="69381" marT="34690" marB="34690"/>
                </a:tc>
                <a:tc>
                  <a:txBody>
                    <a:bodyPr/>
                    <a:lstStyle/>
                    <a:p>
                      <a:r>
                        <a:rPr lang="en-GB" sz="800"/>
                        <a:t>"time travel", "future","sergei","saqqara","gosford", "spheres", "mothman","piri", "ark","georgia", "kozyrev", "dorothy", "indrid", "agartha", "worlds","life", "time-slip", "gobekli", "time","lucid dreaming", "underwater ruins", "near death experience","strange sounds", "afterlife", "parallel universe", "philosophers stone", "egypt","spontaneous human combustion","pyramid", "boulders", "betz sphere","michigan dogman", "ghost town","mels hole", "dark watchers","kaspar hauser","coincidences","northern california","atlantis","boobquake","emerald", "creatures", "giants", "mysteries", "reality","dog suicide","aztec culture","voynich code","ancient egypt","bennington triangle","rosalia lombardo","ghost plane","murder mystery", "max headroom hack"]</a:t>
                      </a:r>
                      <a:endParaRPr lang="en-DE" sz="800"/>
                    </a:p>
                    <a:p>
                      <a:endParaRPr lang="en-DE" sz="800"/>
                    </a:p>
                  </a:txBody>
                  <a:tcPr marL="69381" marR="69381" marT="34690" marB="34690"/>
                </a:tc>
                <a:extLst>
                  <a:ext uri="{0D108BD9-81ED-4DB2-BD59-A6C34878D82A}">
                    <a16:rowId xmlns:a16="http://schemas.microsoft.com/office/drawing/2014/main" val="4236362907"/>
                  </a:ext>
                </a:extLst>
              </a:tr>
              <a:tr h="1022207">
                <a:tc>
                  <a:txBody>
                    <a:bodyPr/>
                    <a:lstStyle/>
                    <a:p>
                      <a:r>
                        <a:rPr lang="en-GB" sz="800"/>
                        <a:t>Political conspiracy (pol_con)</a:t>
                      </a:r>
                      <a:endParaRPr lang="en-DE" sz="800"/>
                    </a:p>
                  </a:txBody>
                  <a:tcPr marL="69381" marR="69381" marT="34690" marB="34690"/>
                </a:tc>
                <a:tc>
                  <a:txBody>
                    <a:bodyPr/>
                    <a:lstStyle/>
                    <a:p>
                      <a:r>
                        <a:rPr lang="en-GB" sz="800"/>
                        <a:t>":["dark web", "project", "roswell", "gateway", "reverse", "hollow", "operation", "cicada", "malta", "patents","illuminati","weird", "moon", "darpa", "moon landing", "artificial intelligence", "conspiracy theories","conspiracies","cia","central intelligence agency", "nikola tesla", "adam and eve story", "pyramid", "simulation", "mysterious sounds”, "freemasonry", "knights templar", "templar's", "jfk", "deepest holes", "simulation theory","russia","apollo",  "jejune institute", "surveillance","mount rushmore", "cyberwarfare", "code", "secret space program", "cia declassified", "apollo 11", "Underground City", "nasa","cover-up", "secret", "deepfake", "jfk assassination", "sonic weapon", "area 51"</a:t>
                      </a:r>
                      <a:endParaRPr lang="en-DE" sz="800"/>
                    </a:p>
                    <a:p>
                      <a:endParaRPr lang="en-DE" sz="800"/>
                    </a:p>
                  </a:txBody>
                  <a:tcPr marL="69381" marR="69381" marT="34690" marB="34690"/>
                </a:tc>
                <a:extLst>
                  <a:ext uri="{0D108BD9-81ED-4DB2-BD59-A6C34878D82A}">
                    <a16:rowId xmlns:a16="http://schemas.microsoft.com/office/drawing/2014/main" val="3756049589"/>
                  </a:ext>
                </a:extLst>
              </a:tr>
              <a:tr h="212768">
                <a:tc>
                  <a:txBody>
                    <a:bodyPr/>
                    <a:lstStyle/>
                    <a:p>
                      <a:r>
                        <a:rPr lang="en-GB" sz="800"/>
                        <a:t>doomsday</a:t>
                      </a:r>
                      <a:endParaRPr lang="en-DE" sz="800"/>
                    </a:p>
                  </a:txBody>
                  <a:tcPr marL="69381" marR="69381" marT="34690" marB="34690"/>
                </a:tc>
                <a:tc>
                  <a:txBody>
                    <a:bodyPr/>
                    <a:lstStyle/>
                    <a:p>
                      <a:r>
                        <a:rPr lang="en-GB" sz="800"/>
                        <a:t>"mass extinction", "apocalypse", "extinction", "end times","psychic","nostradamus"</a:t>
                      </a:r>
                      <a:endParaRPr lang="en-DE" sz="800"/>
                    </a:p>
                  </a:txBody>
                  <a:tcPr marL="69381" marR="69381" marT="34690" marB="34690"/>
                </a:tc>
                <a:extLst>
                  <a:ext uri="{0D108BD9-81ED-4DB2-BD59-A6C34878D82A}">
                    <a16:rowId xmlns:a16="http://schemas.microsoft.com/office/drawing/2014/main" val="2602157490"/>
                  </a:ext>
                </a:extLst>
              </a:tr>
              <a:tr h="328402">
                <a:tc>
                  <a:txBody>
                    <a:bodyPr/>
                    <a:lstStyle/>
                    <a:p>
                      <a:r>
                        <a:rPr lang="en-GB" sz="800"/>
                        <a:t>occult</a:t>
                      </a:r>
                      <a:endParaRPr lang="en-DE" sz="800"/>
                    </a:p>
                  </a:txBody>
                  <a:tcPr marL="69381" marR="69381" marT="34690" marB="34690"/>
                </a:tc>
                <a:tc>
                  <a:txBody>
                    <a:bodyPr/>
                    <a:lstStyle/>
                    <a:p>
                      <a:r>
                        <a:rPr lang="en-GB" sz="800"/>
                        <a:t>"horror movies","horror","shadow", "werewolves","exorcism", "exorcisms", "haunted", "lemuria", "superstition","paranormal","ghosts", "ghost hunting", "creepy","creepiest places"</a:t>
                      </a:r>
                      <a:endParaRPr lang="en-DE" sz="800"/>
                    </a:p>
                  </a:txBody>
                  <a:tcPr marL="69381" marR="69381" marT="34690" marB="34690"/>
                </a:tc>
                <a:extLst>
                  <a:ext uri="{0D108BD9-81ED-4DB2-BD59-A6C34878D82A}">
                    <a16:rowId xmlns:a16="http://schemas.microsoft.com/office/drawing/2014/main" val="1317919932"/>
                  </a:ext>
                </a:extLst>
              </a:tr>
              <a:tr h="559670">
                <a:tc>
                  <a:txBody>
                    <a:bodyPr/>
                    <a:lstStyle/>
                    <a:p>
                      <a:r>
                        <a:rPr lang="en-GB" sz="800"/>
                        <a:t>facts</a:t>
                      </a:r>
                      <a:endParaRPr lang="en-DE" sz="800"/>
                    </a:p>
                  </a:txBody>
                  <a:tcPr marL="69381" marR="69381" marT="34690" marB="34690"/>
                </a:tc>
                <a:tc>
                  <a:txBody>
                    <a:bodyPr/>
                    <a:lstStyle/>
                    <a:p>
                      <a:r>
                        <a:rPr lang="en-GB" sz="800"/>
                        <a:t>"face mites", "terrifying discovery","weird science", "weird facts", "circleville","farts","strange science","ocean facts","science facts”, "wire", "nanotechnology", "metric system", "what is asmr", "math facts", "asteroid","dinosaur","animal rain","interesting facts"],</a:t>
                      </a:r>
                      <a:endParaRPr lang="en-DE" sz="800"/>
                    </a:p>
                    <a:p>
                      <a:endParaRPr lang="en-DE" sz="800"/>
                    </a:p>
                  </a:txBody>
                  <a:tcPr marL="69381" marR="69381" marT="34690" marB="34690"/>
                </a:tc>
                <a:extLst>
                  <a:ext uri="{0D108BD9-81ED-4DB2-BD59-A6C34878D82A}">
                    <a16:rowId xmlns:a16="http://schemas.microsoft.com/office/drawing/2014/main" val="1097646684"/>
                  </a:ext>
                </a:extLst>
              </a:tr>
              <a:tr h="212768">
                <a:tc>
                  <a:txBody>
                    <a:bodyPr/>
                    <a:lstStyle/>
                    <a:p>
                      <a:r>
                        <a:rPr lang="en-GB" sz="800"/>
                        <a:t> space</a:t>
                      </a:r>
                      <a:endParaRPr lang="en-DE" sz="800"/>
                    </a:p>
                  </a:txBody>
                  <a:tcPr marL="69381" marR="69381" marT="34690" marB="34690"/>
                </a:tc>
                <a:tc>
                  <a:txBody>
                    <a:bodyPr/>
                    <a:lstStyle/>
                    <a:p>
                      <a:r>
                        <a:rPr lang="en-GB" sz="800"/>
                        <a:t>"solar storm", "strange sounds","panspermia", "kuiper belt", "space", "gravity"</a:t>
                      </a:r>
                      <a:endParaRPr lang="en-DE" sz="800"/>
                    </a:p>
                  </a:txBody>
                  <a:tcPr marL="69381" marR="69381" marT="34690" marB="34690"/>
                </a:tc>
                <a:extLst>
                  <a:ext uri="{0D108BD9-81ED-4DB2-BD59-A6C34878D82A}">
                    <a16:rowId xmlns:a16="http://schemas.microsoft.com/office/drawing/2014/main" val="3534096443"/>
                  </a:ext>
                </a:extLst>
              </a:tr>
              <a:tr h="328402">
                <a:tc>
                  <a:txBody>
                    <a:bodyPr/>
                    <a:lstStyle/>
                    <a:p>
                      <a:r>
                        <a:rPr lang="en-GB" sz="800"/>
                        <a:t>misc</a:t>
                      </a:r>
                      <a:endParaRPr lang="en-DE" sz="800"/>
                    </a:p>
                  </a:txBody>
                  <a:tcPr marL="69381" marR="69381" marT="34690" marB="34690"/>
                </a:tc>
                <a:tc>
                  <a:txBody>
                    <a:bodyPr/>
                    <a:lstStyle/>
                    <a:p>
                      <a:r>
                        <a:rPr lang="en-GB" sz="800" dirty="0"/>
                        <a:t>"funny","</a:t>
                      </a:r>
                      <a:r>
                        <a:rPr lang="en-GB" sz="800" dirty="0" err="1"/>
                        <a:t>iphone</a:t>
                      </a:r>
                      <a:r>
                        <a:rPr lang="en-GB" sz="800" dirty="0"/>
                        <a:t>","pregnant man","</a:t>
                      </a:r>
                      <a:r>
                        <a:rPr lang="en-GB" sz="800" dirty="0" err="1"/>
                        <a:t>james</a:t>
                      </a:r>
                      <a:r>
                        <a:rPr lang="en-GB" sz="800" dirty="0"/>
                        <a:t> pond", "breeze", "after", "read", "hang-</a:t>
                      </a:r>
                      <a:r>
                        <a:rPr lang="en-GB" sz="800" dirty="0" err="1"/>
                        <a:t>out","thanks</a:t>
                      </a:r>
                      <a:r>
                        <a:rPr lang="en-GB" sz="800" dirty="0"/>
                        <a:t>", "</a:t>
                      </a:r>
                      <a:r>
                        <a:rPr lang="en-GB" sz="800" dirty="0" err="1"/>
                        <a:t>christmas</a:t>
                      </a:r>
                      <a:r>
                        <a:rPr lang="en-GB" sz="800" dirty="0"/>
                        <a:t>", "</a:t>
                      </a:r>
                      <a:r>
                        <a:rPr lang="en-GB" sz="800" dirty="0" err="1"/>
                        <a:t>hecklefish</a:t>
                      </a:r>
                      <a:r>
                        <a:rPr lang="en-GB" sz="800" dirty="0"/>
                        <a:t>", "</a:t>
                      </a:r>
                      <a:r>
                        <a:rPr lang="en-GB" sz="800" dirty="0" err="1"/>
                        <a:t>pajamas</a:t>
                      </a:r>
                      <a:r>
                        <a:rPr lang="en-GB" sz="800" dirty="0"/>
                        <a:t>", "watch-along", "watch",] }</a:t>
                      </a:r>
                      <a:endParaRPr lang="en-DE" sz="800" dirty="0"/>
                    </a:p>
                  </a:txBody>
                  <a:tcPr marL="69381" marR="69381" marT="34690" marB="34690"/>
                </a:tc>
                <a:extLst>
                  <a:ext uri="{0D108BD9-81ED-4DB2-BD59-A6C34878D82A}">
                    <a16:rowId xmlns:a16="http://schemas.microsoft.com/office/drawing/2014/main" val="2672108981"/>
                  </a:ext>
                </a:extLst>
              </a:tr>
              <a:tr h="208142">
                <a:tc>
                  <a:txBody>
                    <a:bodyPr/>
                    <a:lstStyle/>
                    <a:p>
                      <a:endParaRPr lang="en-DE" sz="800"/>
                    </a:p>
                  </a:txBody>
                  <a:tcPr marL="69381" marR="69381" marT="34690" marB="34690"/>
                </a:tc>
                <a:tc>
                  <a:txBody>
                    <a:bodyPr/>
                    <a:lstStyle/>
                    <a:p>
                      <a:endParaRPr lang="en-DE" sz="800" dirty="0"/>
                    </a:p>
                  </a:txBody>
                  <a:tcPr marL="69381" marR="69381" marT="34690" marB="34690"/>
                </a:tc>
                <a:extLst>
                  <a:ext uri="{0D108BD9-81ED-4DB2-BD59-A6C34878D82A}">
                    <a16:rowId xmlns:a16="http://schemas.microsoft.com/office/drawing/2014/main" val="795968046"/>
                  </a:ext>
                </a:extLst>
              </a:tr>
            </a:tbl>
          </a:graphicData>
        </a:graphic>
      </p:graphicFrame>
    </p:spTree>
    <p:extLst>
      <p:ext uri="{BB962C8B-B14F-4D97-AF65-F5344CB8AC3E}">
        <p14:creationId xmlns:p14="http://schemas.microsoft.com/office/powerpoint/2010/main" val="196966641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1CDC1-EEBB-9A01-FB16-3A697A26A65F}"/>
              </a:ext>
            </a:extLst>
          </p:cNvPr>
          <p:cNvSpPr>
            <a:spLocks noGrp="1"/>
          </p:cNvSpPr>
          <p:nvPr>
            <p:ph type="title"/>
          </p:nvPr>
        </p:nvSpPr>
        <p:spPr>
          <a:xfrm>
            <a:off x="4090507" y="764372"/>
            <a:ext cx="7434070" cy="1432289"/>
          </a:xfrm>
        </p:spPr>
        <p:txBody>
          <a:bodyPr>
            <a:normAutofit/>
          </a:bodyPr>
          <a:lstStyle/>
          <a:p>
            <a:r>
              <a:rPr lang="en-GB" sz="3100" b="1" i="0" dirty="0">
                <a:effectLst/>
                <a:latin typeface="Inter"/>
              </a:rPr>
              <a:t>Exploratory Data Analysis</a:t>
            </a:r>
            <a:br>
              <a:rPr lang="en-GB" sz="3100" dirty="0">
                <a:latin typeface="Inter"/>
              </a:rPr>
            </a:br>
            <a:r>
              <a:rPr lang="en-GB" sz="2000" dirty="0">
                <a:latin typeface="Inter"/>
              </a:rPr>
              <a:t>ENGAGEMENT DATA AS PER CATEGORY</a:t>
            </a:r>
            <a:br>
              <a:rPr lang="en-GB" sz="3100" b="0" i="0" dirty="0">
                <a:effectLst/>
                <a:latin typeface="Inter"/>
              </a:rPr>
            </a:br>
            <a:endParaRPr lang="en-DE" sz="3100" dirty="0"/>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3" name="Content Placeholder 2">
            <a:extLst>
              <a:ext uri="{FF2B5EF4-FFF2-40B4-BE49-F238E27FC236}">
                <a16:creationId xmlns:a16="http://schemas.microsoft.com/office/drawing/2014/main" id="{9A75755B-9027-53E4-04F6-FC6B7D1BF567}"/>
              </a:ext>
            </a:extLst>
          </p:cNvPr>
          <p:cNvSpPr>
            <a:spLocks noGrp="1"/>
          </p:cNvSpPr>
          <p:nvPr>
            <p:ph idx="1"/>
          </p:nvPr>
        </p:nvSpPr>
        <p:spPr>
          <a:xfrm>
            <a:off x="4090507" y="1698172"/>
            <a:ext cx="7454077" cy="4520514"/>
          </a:xfrm>
        </p:spPr>
        <p:txBody>
          <a:bodyPr>
            <a:normAutofit/>
          </a:bodyPr>
          <a:lstStyle/>
          <a:p>
            <a:pPr marL="0" indent="0">
              <a:buNone/>
            </a:pPr>
            <a:r>
              <a:rPr lang="en-US" sz="1600" dirty="0"/>
              <a:t>VIEW COUNT TOTAL:</a:t>
            </a:r>
          </a:p>
          <a:p>
            <a:r>
              <a:rPr lang="en-US" sz="1600" dirty="0"/>
              <a:t>Mystery: </a:t>
            </a:r>
            <a:r>
              <a:rPr lang="en-DE" sz="1200" b="0" i="0" dirty="0">
                <a:effectLst/>
                <a:latin typeface="system-ui"/>
              </a:rPr>
              <a:t>293794987</a:t>
            </a:r>
            <a:endParaRPr lang="en-US" sz="1600" dirty="0"/>
          </a:p>
          <a:p>
            <a:r>
              <a:rPr lang="en-US" sz="1600" dirty="0"/>
              <a:t>Pol conspiracies: </a:t>
            </a:r>
            <a:r>
              <a:rPr lang="en-DE" sz="1200" b="0" i="0" dirty="0">
                <a:effectLst/>
                <a:latin typeface="system-ui"/>
              </a:rPr>
              <a:t>145339799</a:t>
            </a:r>
            <a:endParaRPr lang="en-US" sz="1600" dirty="0"/>
          </a:p>
          <a:p>
            <a:r>
              <a:rPr lang="en-US" sz="1600" dirty="0"/>
              <a:t>Aliens: </a:t>
            </a:r>
            <a:r>
              <a:rPr lang="en-DE" sz="1200" b="0" i="0" dirty="0">
                <a:effectLst/>
                <a:latin typeface="system-ui"/>
              </a:rPr>
              <a:t>142380518</a:t>
            </a:r>
            <a:endParaRPr lang="en-DE" sz="1600" dirty="0"/>
          </a:p>
          <a:p>
            <a:endParaRPr lang="en-DE" sz="2000" dirty="0"/>
          </a:p>
          <a:p>
            <a:endParaRPr lang="en-DE" sz="2000" dirty="0"/>
          </a:p>
        </p:txBody>
      </p:sp>
      <p:pic>
        <p:nvPicPr>
          <p:cNvPr id="4" name="Picture 3">
            <a:extLst>
              <a:ext uri="{FF2B5EF4-FFF2-40B4-BE49-F238E27FC236}">
                <a16:creationId xmlns:a16="http://schemas.microsoft.com/office/drawing/2014/main" id="{6400E466-F08A-A43E-64B9-783FDCDEA8E4}"/>
              </a:ext>
            </a:extLst>
          </p:cNvPr>
          <p:cNvPicPr>
            <a:picLocks noChangeAspect="1"/>
          </p:cNvPicPr>
          <p:nvPr/>
        </p:nvPicPr>
        <p:blipFill>
          <a:blip r:embed="rId4"/>
          <a:stretch>
            <a:fillRect/>
          </a:stretch>
        </p:blipFill>
        <p:spPr>
          <a:xfrm>
            <a:off x="7403415" y="2369446"/>
            <a:ext cx="4402426" cy="3646128"/>
          </a:xfrm>
          <a:prstGeom prst="rect">
            <a:avLst/>
          </a:prstGeom>
        </p:spPr>
      </p:pic>
      <p:pic>
        <p:nvPicPr>
          <p:cNvPr id="6" name="Picture 5">
            <a:extLst>
              <a:ext uri="{FF2B5EF4-FFF2-40B4-BE49-F238E27FC236}">
                <a16:creationId xmlns:a16="http://schemas.microsoft.com/office/drawing/2014/main" id="{58CCB0A4-8461-F111-3848-90C27FE4D0A4}"/>
              </a:ext>
            </a:extLst>
          </p:cNvPr>
          <p:cNvPicPr>
            <a:picLocks noChangeAspect="1"/>
          </p:cNvPicPr>
          <p:nvPr/>
        </p:nvPicPr>
        <p:blipFill>
          <a:blip r:embed="rId5"/>
          <a:stretch>
            <a:fillRect/>
          </a:stretch>
        </p:blipFill>
        <p:spPr>
          <a:xfrm>
            <a:off x="3517215" y="6218686"/>
            <a:ext cx="7772400" cy="533154"/>
          </a:xfrm>
          <a:prstGeom prst="rect">
            <a:avLst/>
          </a:prstGeom>
        </p:spPr>
      </p:pic>
    </p:spTree>
    <p:extLst>
      <p:ext uri="{BB962C8B-B14F-4D97-AF65-F5344CB8AC3E}">
        <p14:creationId xmlns:p14="http://schemas.microsoft.com/office/powerpoint/2010/main" val="137987276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pic>
        <p:nvPicPr>
          <p:cNvPr id="4" name="Picture 3">
            <a:extLst>
              <a:ext uri="{FF2B5EF4-FFF2-40B4-BE49-F238E27FC236}">
                <a16:creationId xmlns:a16="http://schemas.microsoft.com/office/drawing/2014/main" id="{1875DEFC-2D56-8C26-A7C6-6E2FDABFD917}"/>
              </a:ext>
            </a:extLst>
          </p:cNvPr>
          <p:cNvPicPr>
            <a:picLocks noChangeAspect="1"/>
          </p:cNvPicPr>
          <p:nvPr/>
        </p:nvPicPr>
        <p:blipFill>
          <a:blip r:embed="rId4"/>
          <a:stretch>
            <a:fillRect/>
          </a:stretch>
        </p:blipFill>
        <p:spPr>
          <a:xfrm>
            <a:off x="3837010" y="561315"/>
            <a:ext cx="3266109" cy="3041964"/>
          </a:xfrm>
          <a:prstGeom prst="rect">
            <a:avLst/>
          </a:prstGeom>
        </p:spPr>
      </p:pic>
      <p:pic>
        <p:nvPicPr>
          <p:cNvPr id="5" name="Picture 4">
            <a:extLst>
              <a:ext uri="{FF2B5EF4-FFF2-40B4-BE49-F238E27FC236}">
                <a16:creationId xmlns:a16="http://schemas.microsoft.com/office/drawing/2014/main" id="{84EF2328-D6E8-986F-CAAC-8C79E69C7D50}"/>
              </a:ext>
            </a:extLst>
          </p:cNvPr>
          <p:cNvPicPr>
            <a:picLocks noChangeAspect="1"/>
          </p:cNvPicPr>
          <p:nvPr/>
        </p:nvPicPr>
        <p:blipFill>
          <a:blip r:embed="rId5"/>
          <a:stretch>
            <a:fillRect/>
          </a:stretch>
        </p:blipFill>
        <p:spPr>
          <a:xfrm>
            <a:off x="7220340" y="648455"/>
            <a:ext cx="4048118" cy="2867684"/>
          </a:xfrm>
          <a:prstGeom prst="rect">
            <a:avLst/>
          </a:prstGeom>
        </p:spPr>
      </p:pic>
      <p:sp>
        <p:nvSpPr>
          <p:cNvPr id="6" name="TextBox 5">
            <a:extLst>
              <a:ext uri="{FF2B5EF4-FFF2-40B4-BE49-F238E27FC236}">
                <a16:creationId xmlns:a16="http://schemas.microsoft.com/office/drawing/2014/main" id="{2FB774C8-2F0F-773A-663D-7C3D0A2BA3FA}"/>
              </a:ext>
            </a:extLst>
          </p:cNvPr>
          <p:cNvSpPr txBox="1"/>
          <p:nvPr/>
        </p:nvSpPr>
        <p:spPr>
          <a:xfrm>
            <a:off x="3966094" y="3936273"/>
            <a:ext cx="3266110" cy="2585323"/>
          </a:xfrm>
          <a:prstGeom prst="rect">
            <a:avLst/>
          </a:prstGeom>
          <a:noFill/>
        </p:spPr>
        <p:txBody>
          <a:bodyPr wrap="square" rtlCol="0">
            <a:spAutoFit/>
          </a:bodyPr>
          <a:lstStyle/>
          <a:p>
            <a:r>
              <a:rPr lang="en-DE" u="sng" dirty="0"/>
              <a:t>TOTAL LIKE COUNT</a:t>
            </a:r>
            <a:r>
              <a:rPr lang="en-DE" dirty="0"/>
              <a:t>:</a:t>
            </a:r>
          </a:p>
          <a:p>
            <a:r>
              <a:rPr lang="en-GB" dirty="0">
                <a:latin typeface="+mj-lt"/>
              </a:rPr>
              <a:t>M</a:t>
            </a:r>
            <a:r>
              <a:rPr lang="en-DE" dirty="0">
                <a:latin typeface="+mj-lt"/>
              </a:rPr>
              <a:t>ystery:</a:t>
            </a:r>
            <a:r>
              <a:rPr lang="en-DE" b="0" i="0" dirty="0">
                <a:effectLst/>
                <a:latin typeface="+mj-lt"/>
              </a:rPr>
              <a:t>12790279</a:t>
            </a:r>
            <a:endParaRPr lang="en-DE" dirty="0">
              <a:latin typeface="+mj-lt"/>
            </a:endParaRPr>
          </a:p>
          <a:p>
            <a:r>
              <a:rPr lang="en-GB" dirty="0">
                <a:latin typeface="+mj-lt"/>
              </a:rPr>
              <a:t>A</a:t>
            </a:r>
            <a:r>
              <a:rPr lang="en-DE" dirty="0">
                <a:latin typeface="+mj-lt"/>
              </a:rPr>
              <a:t>liens:</a:t>
            </a:r>
            <a:r>
              <a:rPr lang="en-DE" b="0" i="0" dirty="0">
                <a:effectLst/>
                <a:latin typeface="+mj-lt"/>
              </a:rPr>
              <a:t>6013893</a:t>
            </a:r>
          </a:p>
          <a:p>
            <a:r>
              <a:rPr lang="en-GB" b="0" i="0" dirty="0">
                <a:effectLst/>
                <a:latin typeface="+mj-lt"/>
              </a:rPr>
              <a:t>P</a:t>
            </a:r>
            <a:r>
              <a:rPr lang="en-DE" b="0" i="0" dirty="0">
                <a:effectLst/>
                <a:latin typeface="+mj-lt"/>
              </a:rPr>
              <a:t>ol con: 5503269</a:t>
            </a:r>
            <a:endParaRPr lang="en-DE" dirty="0">
              <a:latin typeface="+mj-lt"/>
            </a:endParaRPr>
          </a:p>
          <a:p>
            <a:br>
              <a:rPr lang="en-DE" dirty="0"/>
            </a:br>
            <a:endParaRPr lang="en-DE" dirty="0"/>
          </a:p>
          <a:p>
            <a:endParaRPr lang="en-DE" dirty="0"/>
          </a:p>
          <a:p>
            <a:endParaRPr lang="en-DE" dirty="0"/>
          </a:p>
          <a:p>
            <a:endParaRPr lang="en-DE" dirty="0"/>
          </a:p>
        </p:txBody>
      </p:sp>
      <p:sp>
        <p:nvSpPr>
          <p:cNvPr id="7" name="TextBox 6">
            <a:extLst>
              <a:ext uri="{FF2B5EF4-FFF2-40B4-BE49-F238E27FC236}">
                <a16:creationId xmlns:a16="http://schemas.microsoft.com/office/drawing/2014/main" id="{B6FB4C25-CF11-90C4-561F-D8DD9A5D9CFE}"/>
              </a:ext>
            </a:extLst>
          </p:cNvPr>
          <p:cNvSpPr txBox="1"/>
          <p:nvPr/>
        </p:nvSpPr>
        <p:spPr>
          <a:xfrm>
            <a:off x="7611344" y="3986740"/>
            <a:ext cx="3266109" cy="1200329"/>
          </a:xfrm>
          <a:prstGeom prst="rect">
            <a:avLst/>
          </a:prstGeom>
          <a:noFill/>
        </p:spPr>
        <p:txBody>
          <a:bodyPr wrap="square" rtlCol="0">
            <a:spAutoFit/>
          </a:bodyPr>
          <a:lstStyle/>
          <a:p>
            <a:r>
              <a:rPr lang="en-DE" u="sng" dirty="0"/>
              <a:t>TOTAL COMMENT COUNT</a:t>
            </a:r>
            <a:r>
              <a:rPr lang="en-DE" dirty="0"/>
              <a:t>:</a:t>
            </a:r>
          </a:p>
          <a:p>
            <a:r>
              <a:rPr lang="en-GB" dirty="0"/>
              <a:t>M</a:t>
            </a:r>
            <a:r>
              <a:rPr lang="en-DE" dirty="0"/>
              <a:t>ystery: </a:t>
            </a:r>
            <a:r>
              <a:rPr lang="en-DE" b="0" i="0" dirty="0">
                <a:effectLst/>
                <a:latin typeface="system-ui"/>
              </a:rPr>
              <a:t>569251</a:t>
            </a:r>
            <a:endParaRPr lang="en-DE" dirty="0"/>
          </a:p>
          <a:p>
            <a:r>
              <a:rPr lang="en-GB" dirty="0"/>
              <a:t>P</a:t>
            </a:r>
            <a:r>
              <a:rPr lang="en-DE" dirty="0"/>
              <a:t>ol con: </a:t>
            </a:r>
            <a:r>
              <a:rPr lang="en-DE" b="0" i="0" dirty="0">
                <a:effectLst/>
                <a:latin typeface="system-ui"/>
              </a:rPr>
              <a:t>426936</a:t>
            </a:r>
            <a:endParaRPr lang="en-DE" dirty="0"/>
          </a:p>
          <a:p>
            <a:r>
              <a:rPr lang="en-GB" dirty="0"/>
              <a:t>A</a:t>
            </a:r>
            <a:r>
              <a:rPr lang="en-DE" dirty="0"/>
              <a:t>liens: </a:t>
            </a:r>
            <a:r>
              <a:rPr lang="en-DE" b="0" i="0" dirty="0">
                <a:effectLst/>
                <a:latin typeface="system-ui"/>
              </a:rPr>
              <a:t>392625 </a:t>
            </a:r>
            <a:endParaRPr lang="en-DE" dirty="0"/>
          </a:p>
        </p:txBody>
      </p:sp>
    </p:spTree>
    <p:extLst>
      <p:ext uri="{BB962C8B-B14F-4D97-AF65-F5344CB8AC3E}">
        <p14:creationId xmlns:p14="http://schemas.microsoft.com/office/powerpoint/2010/main" val="145363228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86841BD-DC1D-3FC5-B15E-E4AF4C8C0D01}"/>
              </a:ext>
            </a:extLst>
          </p:cNvPr>
          <p:cNvPicPr>
            <a:picLocks noChangeAspect="1"/>
          </p:cNvPicPr>
          <p:nvPr/>
        </p:nvPicPr>
        <p:blipFill>
          <a:blip r:embed="rId2"/>
          <a:stretch>
            <a:fillRect/>
          </a:stretch>
        </p:blipFill>
        <p:spPr>
          <a:xfrm>
            <a:off x="965200" y="2356541"/>
            <a:ext cx="2879083" cy="2144916"/>
          </a:xfrm>
          <a:prstGeom prst="rect">
            <a:avLst/>
          </a:prstGeom>
        </p:spPr>
      </p:pic>
      <p:sp>
        <p:nvSpPr>
          <p:cNvPr id="21" name="Rectangle 20">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6E5A96-3D04-8149-411C-2D96D804EF23}"/>
              </a:ext>
            </a:extLst>
          </p:cNvPr>
          <p:cNvPicPr>
            <a:picLocks noChangeAspect="1"/>
          </p:cNvPicPr>
          <p:nvPr/>
        </p:nvPicPr>
        <p:blipFill>
          <a:blip r:embed="rId3"/>
          <a:stretch>
            <a:fillRect/>
          </a:stretch>
        </p:blipFill>
        <p:spPr>
          <a:xfrm>
            <a:off x="4647976" y="2356573"/>
            <a:ext cx="2880360" cy="2145868"/>
          </a:xfrm>
          <a:prstGeom prst="rect">
            <a:avLst/>
          </a:prstGeom>
        </p:spPr>
      </p:pic>
      <p:sp>
        <p:nvSpPr>
          <p:cNvPr id="23" name="Rectangle 22">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B97769A-CB8A-FCE8-E7ED-60F8DE0AF09F}"/>
              </a:ext>
            </a:extLst>
          </p:cNvPr>
          <p:cNvPicPr>
            <a:picLocks noChangeAspect="1"/>
          </p:cNvPicPr>
          <p:nvPr/>
        </p:nvPicPr>
        <p:blipFill>
          <a:blip r:embed="rId4"/>
          <a:stretch>
            <a:fillRect/>
          </a:stretch>
        </p:blipFill>
        <p:spPr>
          <a:xfrm>
            <a:off x="8343941" y="2356065"/>
            <a:ext cx="2880360" cy="2145868"/>
          </a:xfrm>
          <a:prstGeom prst="rect">
            <a:avLst/>
          </a:prstGeom>
        </p:spPr>
      </p:pic>
    </p:spTree>
    <p:extLst>
      <p:ext uri="{BB962C8B-B14F-4D97-AF65-F5344CB8AC3E}">
        <p14:creationId xmlns:p14="http://schemas.microsoft.com/office/powerpoint/2010/main" val="1614188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6A3F16E-CC60-4737-8CBB-9568A351D3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2F75E-22E9-0E65-67B9-CFE6756CE463}"/>
              </a:ext>
            </a:extLst>
          </p:cNvPr>
          <p:cNvSpPr>
            <a:spLocks noGrp="1"/>
          </p:cNvSpPr>
          <p:nvPr>
            <p:ph type="title"/>
          </p:nvPr>
        </p:nvSpPr>
        <p:spPr>
          <a:xfrm>
            <a:off x="4090507" y="764372"/>
            <a:ext cx="7434070" cy="1432289"/>
          </a:xfrm>
        </p:spPr>
        <p:txBody>
          <a:bodyPr>
            <a:normAutofit/>
          </a:bodyPr>
          <a:lstStyle/>
          <a:p>
            <a:r>
              <a:rPr lang="en-GB" sz="3100" b="1" i="0">
                <a:effectLst/>
                <a:latin typeface="Inter"/>
              </a:rPr>
              <a:t>Major Obstacle</a:t>
            </a:r>
            <a:r>
              <a:rPr lang="en-GB" sz="3100" b="0" i="0">
                <a:effectLst/>
                <a:latin typeface="Inter"/>
              </a:rPr>
              <a:t>: Main challenges and lessons learned.</a:t>
            </a:r>
            <a:br>
              <a:rPr lang="en-GB" sz="3100" b="0" i="0">
                <a:effectLst/>
                <a:latin typeface="Inter"/>
              </a:rPr>
            </a:br>
            <a:endParaRPr lang="en-DE" sz="3100"/>
          </a:p>
        </p:txBody>
      </p:sp>
      <p:sp>
        <p:nvSpPr>
          <p:cNvPr id="19" name="Rectangle 18">
            <a:extLst>
              <a:ext uri="{FF2B5EF4-FFF2-40B4-BE49-F238E27FC236}">
                <a16:creationId xmlns:a16="http://schemas.microsoft.com/office/drawing/2014/main" id="{C0DABE73-66EA-42B0-AB0A-9FB1C0AD7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1" name="Picture 20">
            <a:extLst>
              <a:ext uri="{FF2B5EF4-FFF2-40B4-BE49-F238E27FC236}">
                <a16:creationId xmlns:a16="http://schemas.microsoft.com/office/drawing/2014/main" id="{1E4917B9-5D95-4999-9E13-3568EDD423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531" r="43746" b="531"/>
          <a:stretch/>
        </p:blipFill>
        <p:spPr>
          <a:xfrm rot="5400000" flipH="1" flipV="1">
            <a:off x="-1264032" y="2187576"/>
            <a:ext cx="6857999" cy="2482850"/>
          </a:xfrm>
          <a:prstGeom prst="rect">
            <a:avLst/>
          </a:prstGeom>
        </p:spPr>
      </p:pic>
      <p:sp>
        <p:nvSpPr>
          <p:cNvPr id="9" name="Content Placeholder 8">
            <a:extLst>
              <a:ext uri="{FF2B5EF4-FFF2-40B4-BE49-F238E27FC236}">
                <a16:creationId xmlns:a16="http://schemas.microsoft.com/office/drawing/2014/main" id="{03B4A8D5-1C92-CB7C-8E0F-8E9B37561906}"/>
              </a:ext>
            </a:extLst>
          </p:cNvPr>
          <p:cNvSpPr>
            <a:spLocks noGrp="1"/>
          </p:cNvSpPr>
          <p:nvPr>
            <p:ph idx="1"/>
          </p:nvPr>
        </p:nvSpPr>
        <p:spPr>
          <a:xfrm>
            <a:off x="4090507" y="2628900"/>
            <a:ext cx="7454077" cy="3589785"/>
          </a:xfrm>
        </p:spPr>
        <p:txBody>
          <a:bodyPr>
            <a:normAutofit/>
          </a:bodyPr>
          <a:lstStyle/>
          <a:p>
            <a:r>
              <a:rPr lang="en-DE" sz="2000" dirty="0"/>
              <a:t>Handling API youtube access and codes to get data in a simpler way</a:t>
            </a:r>
          </a:p>
          <a:p>
            <a:r>
              <a:rPr lang="en-DE" sz="2000" dirty="0"/>
              <a:t>Title split into tags gave back arrays and not list – always check for consistency</a:t>
            </a:r>
          </a:p>
          <a:p>
            <a:r>
              <a:rPr lang="en-GB" sz="2000" dirty="0"/>
              <a:t>C</a:t>
            </a:r>
            <a:r>
              <a:rPr lang="en-DE" sz="2000" dirty="0"/>
              <a:t>reating subcategories -  if </a:t>
            </a:r>
            <a:r>
              <a:rPr lang="en-GB" sz="2000" dirty="0"/>
              <a:t>I</a:t>
            </a:r>
            <a:r>
              <a:rPr lang="en-DE" sz="2000" dirty="0"/>
              <a:t> had more time </a:t>
            </a:r>
          </a:p>
          <a:p>
            <a:r>
              <a:rPr lang="en-DE" sz="2000" dirty="0"/>
              <a:t>And visualising the graphs in terms of correlations between engagement trends</a:t>
            </a:r>
          </a:p>
        </p:txBody>
      </p:sp>
      <p:pic>
        <p:nvPicPr>
          <p:cNvPr id="13" name="Picture 12" descr="Person standing in front of gap in wall">
            <a:extLst>
              <a:ext uri="{FF2B5EF4-FFF2-40B4-BE49-F238E27FC236}">
                <a16:creationId xmlns:a16="http://schemas.microsoft.com/office/drawing/2014/main" id="{12E20E28-4A31-C81E-AF3F-F760B527DEFE}"/>
              </a:ext>
            </a:extLst>
          </p:cNvPr>
          <p:cNvPicPr>
            <a:picLocks noChangeAspect="1"/>
          </p:cNvPicPr>
          <p:nvPr/>
        </p:nvPicPr>
        <p:blipFill>
          <a:blip r:embed="rId4"/>
          <a:stretch>
            <a:fillRect/>
          </a:stretch>
        </p:blipFill>
        <p:spPr>
          <a:xfrm>
            <a:off x="130685" y="2628900"/>
            <a:ext cx="3145022" cy="2073641"/>
          </a:xfrm>
          <a:prstGeom prst="rect">
            <a:avLst/>
          </a:prstGeom>
        </p:spPr>
      </p:pic>
    </p:spTree>
    <p:extLst>
      <p:ext uri="{BB962C8B-B14F-4D97-AF65-F5344CB8AC3E}">
        <p14:creationId xmlns:p14="http://schemas.microsoft.com/office/powerpoint/2010/main" val="366609202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Vapor Trail</Template>
  <TotalTime>429</TotalTime>
  <Words>1606</Words>
  <Application>Microsoft Macintosh PowerPoint</Application>
  <PresentationFormat>Widescreen</PresentationFormat>
  <Paragraphs>99</Paragraphs>
  <Slides>11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Aptos</vt:lpstr>
      <vt:lpstr>Arial</vt:lpstr>
      <vt:lpstr>Century Gothic</vt:lpstr>
      <vt:lpstr>freight-text-pro</vt:lpstr>
      <vt:lpstr>Inter</vt:lpstr>
      <vt:lpstr>Menlo</vt:lpstr>
      <vt:lpstr>system-ui</vt:lpstr>
      <vt:lpstr>Vapor Trail</vt:lpstr>
      <vt:lpstr>WHICH FILES OF THE WHY FILES?</vt:lpstr>
      <vt:lpstr>Conspiracy theories + YouTube </vt:lpstr>
      <vt:lpstr>The why files </vt:lpstr>
      <vt:lpstr>Data Wrangling &amp; Cleaning</vt:lpstr>
      <vt:lpstr>PowerPoint Presentation</vt:lpstr>
      <vt:lpstr>Exploratory Data Analysis ENGAGEMENT DATA AS PER CATEGORY </vt:lpstr>
      <vt:lpstr>PowerPoint Presentation</vt:lpstr>
      <vt:lpstr>PowerPoint Presentation</vt:lpstr>
      <vt:lpstr>Major Obstacle: Main challenges and lessons learned. </vt:lpstr>
      <vt:lpstr>Conclusion &amp; Insights </vt:lpstr>
      <vt:lpstr>Closing Slide: Project name and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oeendrila gerold</dc:creator>
  <cp:lastModifiedBy>oeendrila gerold</cp:lastModifiedBy>
  <cp:revision>3</cp:revision>
  <dcterms:created xsi:type="dcterms:W3CDTF">2024-10-09T14:54:43Z</dcterms:created>
  <dcterms:modified xsi:type="dcterms:W3CDTF">2024-10-19T13:08:42Z</dcterms:modified>
</cp:coreProperties>
</file>